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Clear Sans Regular" charset="1" panose="020B0503030202020304"/>
      <p:regular r:id="rId11"/>
    </p:embeddedFont>
    <p:embeddedFont>
      <p:font typeface="Clear Sans Regular Bold" charset="1" panose="020B0603030202020304"/>
      <p:regular r:id="rId12"/>
    </p:embeddedFont>
    <p:embeddedFont>
      <p:font typeface="Clear Sans Regular Italics" charset="1" panose="020B0503030202090304"/>
      <p:regular r:id="rId13"/>
    </p:embeddedFont>
    <p:embeddedFont>
      <p:font typeface="Clear Sans Regular Bold Italics" charset="1" panose="020B0603030202090304"/>
      <p:regular r:id="rId14"/>
    </p:embeddedFont>
    <p:embeddedFont>
      <p:font typeface="Poppins Medium" charset="1" panose="00000600000000000000"/>
      <p:regular r:id="rId15"/>
    </p:embeddedFont>
    <p:embeddedFont>
      <p:font typeface="Poppins Medium Bold" charset="1" panose="00000700000000000000"/>
      <p:regular r:id="rId16"/>
    </p:embeddedFont>
    <p:embeddedFont>
      <p:font typeface="Poppins Medium Italics" charset="1" panose="00000600000000000000"/>
      <p:regular r:id="rId17"/>
    </p:embeddedFont>
    <p:embeddedFont>
      <p:font typeface="Poppins Medium Bold Italics" charset="1" panose="00000700000000000000"/>
      <p:regular r:id="rId18"/>
    </p:embeddedFont>
    <p:embeddedFont>
      <p:font typeface="Poppins" charset="1" panose="00000500000000000000"/>
      <p:regular r:id="rId19"/>
    </p:embeddedFont>
    <p:embeddedFont>
      <p:font typeface="Poppins Bold" charset="1" panose="00000800000000000000"/>
      <p:regular r:id="rId20"/>
    </p:embeddedFont>
    <p:embeddedFont>
      <p:font typeface="Poppins Italics" charset="1" panose="00000500000000000000"/>
      <p:regular r:id="rId21"/>
    </p:embeddedFont>
    <p:embeddedFont>
      <p:font typeface="Poppins Bold Italics" charset="1" panose="00000800000000000000"/>
      <p:regular r:id="rId22"/>
    </p:embeddedFont>
    <p:embeddedFont>
      <p:font typeface="Canva Sans" charset="1" panose="020B0503030501040103"/>
      <p:regular r:id="rId23"/>
    </p:embeddedFont>
    <p:embeddedFont>
      <p:font typeface="Canva Sans Bold" charset="1" panose="020B0803030501040103"/>
      <p:regular r:id="rId24"/>
    </p:embeddedFont>
    <p:embeddedFont>
      <p:font typeface="Canva Sans Italics" charset="1" panose="020B0503030501040103"/>
      <p:regular r:id="rId25"/>
    </p:embeddedFont>
    <p:embeddedFont>
      <p:font typeface="Canva Sans Bold Italics" charset="1" panose="020B08030305010401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jpeg>
</file>

<file path=ppt/media/image12.jpeg>
</file>

<file path=ppt/media/image13.png>
</file>

<file path=ppt/media/image14.svg>
</file>

<file path=ppt/media/image15.png>
</file>

<file path=ppt/media/image16.svg>
</file>

<file path=ppt/media/image17.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 Id="rId4" Target="https://www.academia.edu/78575062/Resume_Screening_using_Machine_Learning_and_NLP_A_proposed_system" TargetMode="External" Type="http://schemas.openxmlformats.org/officeDocument/2006/relationships/hyperlink"/></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 Id="rId4" Target="../media/image8.jpeg" Type="http://schemas.openxmlformats.org/officeDocument/2006/relationships/image"/><Relationship Id="rId5" Target="../media/image9.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https://www.sonartalent.com" TargetMode="External" Type="http://schemas.openxmlformats.org/officeDocument/2006/relationships/hyperlink"/><Relationship Id="rId4" Target="https://www.jobscan.co" TargetMode="External" Type="http://schemas.openxmlformats.org/officeDocument/2006/relationships/hyperlink"/><Relationship Id="rId5" Target="https://www.vmock.com" TargetMode="External" Type="http://schemas.openxmlformats.org/officeDocument/2006/relationships/hyperlink"/></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https://jespublication.com/upload/2022-V13I9053.pdf" TargetMode="External" Type="http://schemas.openxmlformats.org/officeDocument/2006/relationships/hyperlink"/></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png" Type="http://schemas.openxmlformats.org/officeDocument/2006/relationships/image"/><Relationship Id="rId6" Target="../media/image1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457" r="0" b="5542"/>
          <a:stretch>
            <a:fillRect/>
          </a:stretch>
        </p:blipFill>
        <p:spPr>
          <a:xfrm>
            <a:off x="0" y="0"/>
            <a:ext cx="18288000" cy="10287000"/>
          </a:xfrm>
          <a:prstGeom prst="rect">
            <a:avLst/>
          </a:prstGeom>
        </p:spPr>
      </p:pic>
      <p:grpSp>
        <p:nvGrpSpPr>
          <p:cNvPr name="Group 3" id="3"/>
          <p:cNvGrpSpPr/>
          <p:nvPr/>
        </p:nvGrpSpPr>
        <p:grpSpPr>
          <a:xfrm rot="0">
            <a:off x="0" y="0"/>
            <a:ext cx="18288000" cy="10287000"/>
            <a:chOff x="0" y="0"/>
            <a:chExt cx="4816593" cy="2709333"/>
          </a:xfrm>
        </p:grpSpPr>
        <p:sp>
          <p:nvSpPr>
            <p:cNvPr name="Freeform 4" id="4"/>
            <p:cNvSpPr/>
            <p:nvPr/>
          </p:nvSpPr>
          <p:spPr>
            <a:xfrm>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0000">
                <a:alpha val="74902"/>
              </a:srgbClr>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4130824" y="3682361"/>
            <a:ext cx="10026351" cy="1461139"/>
          </a:xfrm>
          <a:prstGeom prst="rect">
            <a:avLst/>
          </a:prstGeom>
        </p:spPr>
        <p:txBody>
          <a:bodyPr anchor="t" rtlCol="false" tIns="0" lIns="0" bIns="0" rIns="0">
            <a:spAutoFit/>
          </a:bodyPr>
          <a:lstStyle/>
          <a:p>
            <a:pPr algn="ctr">
              <a:lnSpc>
                <a:spcPts val="11339"/>
              </a:lnSpc>
            </a:pPr>
            <a:r>
              <a:rPr lang="en-US" sz="8099">
                <a:solidFill>
                  <a:srgbClr val="DCDEDD"/>
                </a:solidFill>
                <a:latin typeface="Poppins Bold"/>
              </a:rPr>
              <a:t>ResuMate</a:t>
            </a:r>
          </a:p>
        </p:txBody>
      </p:sp>
      <p:sp>
        <p:nvSpPr>
          <p:cNvPr name="TextBox 7" id="7"/>
          <p:cNvSpPr txBox="true"/>
          <p:nvPr/>
        </p:nvSpPr>
        <p:spPr>
          <a:xfrm rot="0">
            <a:off x="5931240" y="5654797"/>
            <a:ext cx="6425520" cy="493009"/>
          </a:xfrm>
          <a:prstGeom prst="rect">
            <a:avLst/>
          </a:prstGeom>
        </p:spPr>
        <p:txBody>
          <a:bodyPr anchor="t" rtlCol="false" tIns="0" lIns="0" bIns="0" rIns="0">
            <a:spAutoFit/>
          </a:bodyPr>
          <a:lstStyle/>
          <a:p>
            <a:pPr algn="ctr">
              <a:lnSpc>
                <a:spcPts val="3801"/>
              </a:lnSpc>
            </a:pPr>
            <a:r>
              <a:rPr lang="en-US" sz="2715">
                <a:solidFill>
                  <a:srgbClr val="FFFFFF"/>
                </a:solidFill>
                <a:latin typeface="Poppins"/>
              </a:rPr>
              <a:t>The Effortless Resume Evaluation Tool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437" r="0" b="12437"/>
          <a:stretch>
            <a:fillRect/>
          </a:stretch>
        </p:blipFill>
        <p:spPr>
          <a:xfrm>
            <a:off x="0" y="0"/>
            <a:ext cx="18288000" cy="10287000"/>
          </a:xfrm>
          <a:prstGeom prst="rect">
            <a:avLst/>
          </a:prstGeom>
        </p:spPr>
      </p:pic>
      <p:grpSp>
        <p:nvGrpSpPr>
          <p:cNvPr name="Group 3" id="3"/>
          <p:cNvGrpSpPr/>
          <p:nvPr/>
        </p:nvGrpSpPr>
        <p:grpSpPr>
          <a:xfrm rot="0">
            <a:off x="0" y="0"/>
            <a:ext cx="18288000" cy="10287000"/>
            <a:chOff x="0" y="0"/>
            <a:chExt cx="4816593" cy="2709333"/>
          </a:xfrm>
        </p:grpSpPr>
        <p:sp>
          <p:nvSpPr>
            <p:cNvPr name="Freeform 4" id="4"/>
            <p:cNvSpPr/>
            <p:nvPr/>
          </p:nvSpPr>
          <p:spPr>
            <a:xfrm>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0000">
                <a:alpha val="74902"/>
              </a:srgbClr>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6487700" y="857250"/>
            <a:ext cx="6176362" cy="1092837"/>
          </a:xfrm>
          <a:prstGeom prst="rect">
            <a:avLst/>
          </a:prstGeom>
        </p:spPr>
        <p:txBody>
          <a:bodyPr anchor="t" rtlCol="false" tIns="0" lIns="0" bIns="0" rIns="0">
            <a:spAutoFit/>
          </a:bodyPr>
          <a:lstStyle/>
          <a:p>
            <a:pPr>
              <a:lnSpc>
                <a:spcPts val="8539"/>
              </a:lnSpc>
            </a:pPr>
            <a:r>
              <a:rPr lang="en-US" sz="6099">
                <a:solidFill>
                  <a:srgbClr val="FFFFFF"/>
                </a:solidFill>
                <a:latin typeface="Poppins Medium Bold"/>
              </a:rPr>
              <a:t>Everyday-Work</a:t>
            </a:r>
          </a:p>
        </p:txBody>
      </p:sp>
      <p:grpSp>
        <p:nvGrpSpPr>
          <p:cNvPr name="Group 7" id="7"/>
          <p:cNvGrpSpPr/>
          <p:nvPr/>
        </p:nvGrpSpPr>
        <p:grpSpPr>
          <a:xfrm rot="0">
            <a:off x="0" y="7130453"/>
            <a:ext cx="6255684" cy="3156547"/>
            <a:chOff x="0" y="0"/>
            <a:chExt cx="1647588" cy="831354"/>
          </a:xfrm>
        </p:grpSpPr>
        <p:sp>
          <p:nvSpPr>
            <p:cNvPr name="Freeform 8" id="8"/>
            <p:cNvSpPr/>
            <p:nvPr/>
          </p:nvSpPr>
          <p:spPr>
            <a:xfrm>
              <a:off x="0" y="0"/>
              <a:ext cx="1647588" cy="831354"/>
            </a:xfrm>
            <a:custGeom>
              <a:avLst/>
              <a:gdLst/>
              <a:ahLst/>
              <a:cxnLst/>
              <a:rect r="r" b="b" t="t" l="l"/>
              <a:pathLst>
                <a:path h="831354" w="1647588">
                  <a:moveTo>
                    <a:pt x="0" y="0"/>
                  </a:moveTo>
                  <a:lnTo>
                    <a:pt x="1647588" y="0"/>
                  </a:lnTo>
                  <a:lnTo>
                    <a:pt x="1647588" y="831354"/>
                  </a:lnTo>
                  <a:lnTo>
                    <a:pt x="0" y="831354"/>
                  </a:lnTo>
                  <a:close/>
                </a:path>
              </a:pathLst>
            </a:custGeom>
            <a:solidFill>
              <a:srgbClr val="28313A"/>
            </a:solidFill>
          </p:spPr>
        </p:sp>
        <p:sp>
          <p:nvSpPr>
            <p:cNvPr name="TextBox 9" id="9"/>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0" id="10"/>
          <p:cNvGrpSpPr/>
          <p:nvPr/>
        </p:nvGrpSpPr>
        <p:grpSpPr>
          <a:xfrm rot="0">
            <a:off x="6255684" y="7130453"/>
            <a:ext cx="6640395" cy="3156547"/>
            <a:chOff x="0" y="0"/>
            <a:chExt cx="1748911" cy="831354"/>
          </a:xfrm>
        </p:grpSpPr>
        <p:sp>
          <p:nvSpPr>
            <p:cNvPr name="Freeform 11" id="11"/>
            <p:cNvSpPr/>
            <p:nvPr/>
          </p:nvSpPr>
          <p:spPr>
            <a:xfrm>
              <a:off x="0" y="0"/>
              <a:ext cx="1748911" cy="831354"/>
            </a:xfrm>
            <a:custGeom>
              <a:avLst/>
              <a:gdLst/>
              <a:ahLst/>
              <a:cxnLst/>
              <a:rect r="r" b="b" t="t" l="l"/>
              <a:pathLst>
                <a:path h="831354" w="1748911">
                  <a:moveTo>
                    <a:pt x="0" y="0"/>
                  </a:moveTo>
                  <a:lnTo>
                    <a:pt x="1748911" y="0"/>
                  </a:lnTo>
                  <a:lnTo>
                    <a:pt x="1748911" y="831354"/>
                  </a:lnTo>
                  <a:lnTo>
                    <a:pt x="0" y="831354"/>
                  </a:lnTo>
                  <a:close/>
                </a:path>
              </a:pathLst>
            </a:custGeom>
            <a:solidFill>
              <a:srgbClr val="000000"/>
            </a:solidFill>
          </p:spPr>
        </p:sp>
        <p:sp>
          <p:nvSpPr>
            <p:cNvPr name="TextBox 12" id="12"/>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0">
            <a:off x="12423515" y="7130453"/>
            <a:ext cx="5864485" cy="3156547"/>
            <a:chOff x="0" y="0"/>
            <a:chExt cx="1544556" cy="831354"/>
          </a:xfrm>
        </p:grpSpPr>
        <p:sp>
          <p:nvSpPr>
            <p:cNvPr name="Freeform 14" id="14"/>
            <p:cNvSpPr/>
            <p:nvPr/>
          </p:nvSpPr>
          <p:spPr>
            <a:xfrm>
              <a:off x="0" y="0"/>
              <a:ext cx="1544556" cy="831354"/>
            </a:xfrm>
            <a:custGeom>
              <a:avLst/>
              <a:gdLst/>
              <a:ahLst/>
              <a:cxnLst/>
              <a:rect r="r" b="b" t="t" l="l"/>
              <a:pathLst>
                <a:path h="831354" w="1544556">
                  <a:moveTo>
                    <a:pt x="0" y="0"/>
                  </a:moveTo>
                  <a:lnTo>
                    <a:pt x="1544556" y="0"/>
                  </a:lnTo>
                  <a:lnTo>
                    <a:pt x="1544556" y="831354"/>
                  </a:lnTo>
                  <a:lnTo>
                    <a:pt x="0" y="831354"/>
                  </a:lnTo>
                  <a:close/>
                </a:path>
              </a:pathLst>
            </a:custGeom>
            <a:solidFill>
              <a:srgbClr val="4B4848"/>
            </a:solidFill>
          </p:spPr>
        </p:sp>
        <p:sp>
          <p:nvSpPr>
            <p:cNvPr name="TextBox 15" id="15"/>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6" id="16"/>
          <p:cNvGrpSpPr/>
          <p:nvPr/>
        </p:nvGrpSpPr>
        <p:grpSpPr>
          <a:xfrm rot="0">
            <a:off x="404437" y="4134114"/>
            <a:ext cx="17575672" cy="1661009"/>
            <a:chOff x="0" y="0"/>
            <a:chExt cx="4628983" cy="437467"/>
          </a:xfrm>
        </p:grpSpPr>
        <p:sp>
          <p:nvSpPr>
            <p:cNvPr name="Freeform 17" id="17"/>
            <p:cNvSpPr/>
            <p:nvPr/>
          </p:nvSpPr>
          <p:spPr>
            <a:xfrm>
              <a:off x="0" y="0"/>
              <a:ext cx="4628983" cy="437467"/>
            </a:xfrm>
            <a:custGeom>
              <a:avLst/>
              <a:gdLst/>
              <a:ahLst/>
              <a:cxnLst/>
              <a:rect r="r" b="b" t="t" l="l"/>
              <a:pathLst>
                <a:path h="437467" w="4628983">
                  <a:moveTo>
                    <a:pt x="7048" y="0"/>
                  </a:moveTo>
                  <a:lnTo>
                    <a:pt x="4621935" y="0"/>
                  </a:lnTo>
                  <a:cubicBezTo>
                    <a:pt x="4625828" y="0"/>
                    <a:pt x="4628983" y="3155"/>
                    <a:pt x="4628983" y="7048"/>
                  </a:cubicBezTo>
                  <a:lnTo>
                    <a:pt x="4628983" y="430420"/>
                  </a:lnTo>
                  <a:cubicBezTo>
                    <a:pt x="4628983" y="432289"/>
                    <a:pt x="4628241" y="434081"/>
                    <a:pt x="4626919" y="435403"/>
                  </a:cubicBezTo>
                  <a:cubicBezTo>
                    <a:pt x="4625598" y="436725"/>
                    <a:pt x="4623805" y="437467"/>
                    <a:pt x="4621935" y="437467"/>
                  </a:cubicBezTo>
                  <a:lnTo>
                    <a:pt x="7048" y="437467"/>
                  </a:lnTo>
                  <a:cubicBezTo>
                    <a:pt x="5179" y="437467"/>
                    <a:pt x="3386" y="436725"/>
                    <a:pt x="2064" y="435403"/>
                  </a:cubicBezTo>
                  <a:cubicBezTo>
                    <a:pt x="743" y="434081"/>
                    <a:pt x="0" y="432289"/>
                    <a:pt x="0" y="430420"/>
                  </a:cubicBezTo>
                  <a:lnTo>
                    <a:pt x="0" y="7048"/>
                  </a:lnTo>
                  <a:cubicBezTo>
                    <a:pt x="0" y="5179"/>
                    <a:pt x="743" y="3386"/>
                    <a:pt x="2064" y="2064"/>
                  </a:cubicBezTo>
                  <a:cubicBezTo>
                    <a:pt x="3386" y="743"/>
                    <a:pt x="5179" y="0"/>
                    <a:pt x="7048" y="0"/>
                  </a:cubicBezTo>
                  <a:close/>
                </a:path>
              </a:pathLst>
            </a:custGeom>
            <a:solidFill>
              <a:srgbClr val="A6A6A6"/>
            </a:solidFill>
          </p:spPr>
        </p:sp>
        <p:sp>
          <p:nvSpPr>
            <p:cNvPr name="TextBox 18" id="18"/>
            <p:cNvSpPr txBox="true"/>
            <p:nvPr/>
          </p:nvSpPr>
          <p:spPr>
            <a:xfrm>
              <a:off x="0" y="-85725"/>
              <a:ext cx="812800" cy="898525"/>
            </a:xfrm>
            <a:prstGeom prst="rect">
              <a:avLst/>
            </a:prstGeom>
          </p:spPr>
          <p:txBody>
            <a:bodyPr anchor="ctr" rtlCol="false" tIns="50800" lIns="50800" bIns="50800" rIns="50800"/>
            <a:lstStyle/>
            <a:p>
              <a:pPr algn="ctr">
                <a:lnSpc>
                  <a:spcPts val="4480"/>
                </a:lnSpc>
              </a:pPr>
              <a:r>
                <a:rPr lang="en-US" sz="3200">
                  <a:solidFill>
                    <a:srgbClr val="000000"/>
                  </a:solidFill>
                  <a:latin typeface="Poppins Bold"/>
                </a:rPr>
                <a:t>Week 5:</a:t>
              </a:r>
              <a:r>
                <a:rPr lang="en-US" sz="3200">
                  <a:solidFill>
                    <a:srgbClr val="000000"/>
                  </a:solidFill>
                  <a:latin typeface="Poppins Bold"/>
                </a:rPr>
                <a:t> February 20-February 26</a:t>
              </a:r>
            </a:p>
          </p:txBody>
        </p:sp>
      </p:grpSp>
      <p:pic>
        <p:nvPicPr>
          <p:cNvPr name="Picture 19" id="1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562409" y="7971403"/>
            <a:ext cx="932582" cy="932582"/>
          </a:xfrm>
          <a:prstGeom prst="rect">
            <a:avLst/>
          </a:prstGeom>
        </p:spPr>
      </p:pic>
      <p:pic>
        <p:nvPicPr>
          <p:cNvPr name="Picture 20" id="20"/>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6552055" y="7971403"/>
            <a:ext cx="1066361" cy="932582"/>
          </a:xfrm>
          <a:prstGeom prst="rect">
            <a:avLst/>
          </a:prstGeom>
        </p:spPr>
      </p:pic>
      <p:pic>
        <p:nvPicPr>
          <p:cNvPr name="Picture 21" id="21"/>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664062" y="7971403"/>
            <a:ext cx="932582" cy="932582"/>
          </a:xfrm>
          <a:prstGeom prst="rect">
            <a:avLst/>
          </a:prstGeom>
        </p:spPr>
      </p:pic>
      <p:sp>
        <p:nvSpPr>
          <p:cNvPr name="TextBox 22" id="22"/>
          <p:cNvSpPr txBox="true"/>
          <p:nvPr/>
        </p:nvSpPr>
        <p:spPr>
          <a:xfrm rot="0">
            <a:off x="1695681" y="7479215"/>
            <a:ext cx="4302612" cy="236982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Kalash(E21CSEU0357) </a:t>
            </a:r>
          </a:p>
          <a:p>
            <a:pPr>
              <a:lnSpc>
                <a:spcPts val="3780"/>
              </a:lnSpc>
            </a:pPr>
            <a:r>
              <a:rPr lang="en-US" sz="2700">
                <a:solidFill>
                  <a:srgbClr val="EFEFEF"/>
                </a:solidFill>
                <a:latin typeface="Clear Sans Regular"/>
              </a:rPr>
              <a:t>Designed Use Case Diagram, Sequence Diagram and working on 1st part of backend</a:t>
            </a:r>
          </a:p>
        </p:txBody>
      </p:sp>
      <p:sp>
        <p:nvSpPr>
          <p:cNvPr name="TextBox 23" id="23"/>
          <p:cNvSpPr txBox="true"/>
          <p:nvPr/>
        </p:nvSpPr>
        <p:spPr>
          <a:xfrm rot="0">
            <a:off x="7913691" y="7495242"/>
            <a:ext cx="4302612" cy="236982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Aditya(E21CSEU0312) </a:t>
            </a:r>
          </a:p>
          <a:p>
            <a:pPr>
              <a:lnSpc>
                <a:spcPts val="3780"/>
              </a:lnSpc>
            </a:pPr>
            <a:r>
              <a:rPr lang="en-US" sz="2700">
                <a:solidFill>
                  <a:srgbClr val="EFEFEF"/>
                </a:solidFill>
                <a:latin typeface="Clear Sans Regular"/>
              </a:rPr>
              <a:t>Designed Activity Diagram, Class Diagram and Linkedln post and working on 2nd part of backend</a:t>
            </a:r>
          </a:p>
        </p:txBody>
      </p:sp>
      <p:sp>
        <p:nvSpPr>
          <p:cNvPr name="TextBox 24" id="24"/>
          <p:cNvSpPr txBox="true"/>
          <p:nvPr/>
        </p:nvSpPr>
        <p:spPr>
          <a:xfrm rot="0">
            <a:off x="13796669" y="7495242"/>
            <a:ext cx="4302612" cy="189357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Jaya(E21CSEU0348) </a:t>
            </a:r>
          </a:p>
          <a:p>
            <a:pPr>
              <a:lnSpc>
                <a:spcPts val="3780"/>
              </a:lnSpc>
            </a:pPr>
            <a:r>
              <a:rPr lang="en-US" sz="2700">
                <a:solidFill>
                  <a:srgbClr val="EFEFEF"/>
                </a:solidFill>
                <a:latin typeface="Clear Sans Regular"/>
              </a:rPr>
              <a:t>Designed the prototype of the webapp and working on frontend part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437" r="0" b="12437"/>
          <a:stretch>
            <a:fillRect/>
          </a:stretch>
        </p:blipFill>
        <p:spPr>
          <a:xfrm>
            <a:off x="0" y="0"/>
            <a:ext cx="18288000" cy="10287000"/>
          </a:xfrm>
          <a:prstGeom prst="rect">
            <a:avLst/>
          </a:prstGeom>
        </p:spPr>
      </p:pic>
      <p:grpSp>
        <p:nvGrpSpPr>
          <p:cNvPr name="Group 3" id="3"/>
          <p:cNvGrpSpPr/>
          <p:nvPr/>
        </p:nvGrpSpPr>
        <p:grpSpPr>
          <a:xfrm rot="0">
            <a:off x="0" y="0"/>
            <a:ext cx="18288000" cy="10287000"/>
            <a:chOff x="0" y="0"/>
            <a:chExt cx="4816593" cy="2709333"/>
          </a:xfrm>
        </p:grpSpPr>
        <p:sp>
          <p:nvSpPr>
            <p:cNvPr name="Freeform 4" id="4"/>
            <p:cNvSpPr/>
            <p:nvPr/>
          </p:nvSpPr>
          <p:spPr>
            <a:xfrm>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0000">
                <a:alpha val="74902"/>
              </a:srgbClr>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6487700" y="857250"/>
            <a:ext cx="6176362" cy="1092837"/>
          </a:xfrm>
          <a:prstGeom prst="rect">
            <a:avLst/>
          </a:prstGeom>
        </p:spPr>
        <p:txBody>
          <a:bodyPr anchor="t" rtlCol="false" tIns="0" lIns="0" bIns="0" rIns="0">
            <a:spAutoFit/>
          </a:bodyPr>
          <a:lstStyle/>
          <a:p>
            <a:pPr>
              <a:lnSpc>
                <a:spcPts val="8539"/>
              </a:lnSpc>
            </a:pPr>
            <a:r>
              <a:rPr lang="en-US" sz="6099">
                <a:solidFill>
                  <a:srgbClr val="FFFFFF"/>
                </a:solidFill>
                <a:latin typeface="Poppins Medium Bold"/>
              </a:rPr>
              <a:t>Everyday-Work</a:t>
            </a:r>
          </a:p>
        </p:txBody>
      </p:sp>
      <p:grpSp>
        <p:nvGrpSpPr>
          <p:cNvPr name="Group 7" id="7"/>
          <p:cNvGrpSpPr/>
          <p:nvPr/>
        </p:nvGrpSpPr>
        <p:grpSpPr>
          <a:xfrm rot="0">
            <a:off x="0" y="7130453"/>
            <a:ext cx="6255684" cy="3156547"/>
            <a:chOff x="0" y="0"/>
            <a:chExt cx="1647588" cy="831354"/>
          </a:xfrm>
        </p:grpSpPr>
        <p:sp>
          <p:nvSpPr>
            <p:cNvPr name="Freeform 8" id="8"/>
            <p:cNvSpPr/>
            <p:nvPr/>
          </p:nvSpPr>
          <p:spPr>
            <a:xfrm>
              <a:off x="0" y="0"/>
              <a:ext cx="1647588" cy="831354"/>
            </a:xfrm>
            <a:custGeom>
              <a:avLst/>
              <a:gdLst/>
              <a:ahLst/>
              <a:cxnLst/>
              <a:rect r="r" b="b" t="t" l="l"/>
              <a:pathLst>
                <a:path h="831354" w="1647588">
                  <a:moveTo>
                    <a:pt x="0" y="0"/>
                  </a:moveTo>
                  <a:lnTo>
                    <a:pt x="1647588" y="0"/>
                  </a:lnTo>
                  <a:lnTo>
                    <a:pt x="1647588" y="831354"/>
                  </a:lnTo>
                  <a:lnTo>
                    <a:pt x="0" y="831354"/>
                  </a:lnTo>
                  <a:close/>
                </a:path>
              </a:pathLst>
            </a:custGeom>
            <a:solidFill>
              <a:srgbClr val="28313A"/>
            </a:solidFill>
          </p:spPr>
        </p:sp>
        <p:sp>
          <p:nvSpPr>
            <p:cNvPr name="TextBox 9" id="9"/>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0" id="10"/>
          <p:cNvGrpSpPr/>
          <p:nvPr/>
        </p:nvGrpSpPr>
        <p:grpSpPr>
          <a:xfrm rot="0">
            <a:off x="6255684" y="7130453"/>
            <a:ext cx="6640395" cy="3156547"/>
            <a:chOff x="0" y="0"/>
            <a:chExt cx="1748911" cy="831354"/>
          </a:xfrm>
        </p:grpSpPr>
        <p:sp>
          <p:nvSpPr>
            <p:cNvPr name="Freeform 11" id="11"/>
            <p:cNvSpPr/>
            <p:nvPr/>
          </p:nvSpPr>
          <p:spPr>
            <a:xfrm>
              <a:off x="0" y="0"/>
              <a:ext cx="1748911" cy="831354"/>
            </a:xfrm>
            <a:custGeom>
              <a:avLst/>
              <a:gdLst/>
              <a:ahLst/>
              <a:cxnLst/>
              <a:rect r="r" b="b" t="t" l="l"/>
              <a:pathLst>
                <a:path h="831354" w="1748911">
                  <a:moveTo>
                    <a:pt x="0" y="0"/>
                  </a:moveTo>
                  <a:lnTo>
                    <a:pt x="1748911" y="0"/>
                  </a:lnTo>
                  <a:lnTo>
                    <a:pt x="1748911" y="831354"/>
                  </a:lnTo>
                  <a:lnTo>
                    <a:pt x="0" y="831354"/>
                  </a:lnTo>
                  <a:close/>
                </a:path>
              </a:pathLst>
            </a:custGeom>
            <a:solidFill>
              <a:srgbClr val="000000"/>
            </a:solidFill>
          </p:spPr>
        </p:sp>
        <p:sp>
          <p:nvSpPr>
            <p:cNvPr name="TextBox 12" id="12"/>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0">
            <a:off x="12423515" y="7130453"/>
            <a:ext cx="5864485" cy="3156547"/>
            <a:chOff x="0" y="0"/>
            <a:chExt cx="1544556" cy="831354"/>
          </a:xfrm>
        </p:grpSpPr>
        <p:sp>
          <p:nvSpPr>
            <p:cNvPr name="Freeform 14" id="14"/>
            <p:cNvSpPr/>
            <p:nvPr/>
          </p:nvSpPr>
          <p:spPr>
            <a:xfrm>
              <a:off x="0" y="0"/>
              <a:ext cx="1544556" cy="831354"/>
            </a:xfrm>
            <a:custGeom>
              <a:avLst/>
              <a:gdLst/>
              <a:ahLst/>
              <a:cxnLst/>
              <a:rect r="r" b="b" t="t" l="l"/>
              <a:pathLst>
                <a:path h="831354" w="1544556">
                  <a:moveTo>
                    <a:pt x="0" y="0"/>
                  </a:moveTo>
                  <a:lnTo>
                    <a:pt x="1544556" y="0"/>
                  </a:lnTo>
                  <a:lnTo>
                    <a:pt x="1544556" y="831354"/>
                  </a:lnTo>
                  <a:lnTo>
                    <a:pt x="0" y="831354"/>
                  </a:lnTo>
                  <a:close/>
                </a:path>
              </a:pathLst>
            </a:custGeom>
            <a:solidFill>
              <a:srgbClr val="4B4848"/>
            </a:solidFill>
          </p:spPr>
        </p:sp>
        <p:sp>
          <p:nvSpPr>
            <p:cNvPr name="TextBox 15" id="15"/>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6" id="16"/>
          <p:cNvGrpSpPr/>
          <p:nvPr/>
        </p:nvGrpSpPr>
        <p:grpSpPr>
          <a:xfrm rot="0">
            <a:off x="404437" y="4134114"/>
            <a:ext cx="17575672" cy="1661009"/>
            <a:chOff x="0" y="0"/>
            <a:chExt cx="4628983" cy="437467"/>
          </a:xfrm>
        </p:grpSpPr>
        <p:sp>
          <p:nvSpPr>
            <p:cNvPr name="Freeform 17" id="17"/>
            <p:cNvSpPr/>
            <p:nvPr/>
          </p:nvSpPr>
          <p:spPr>
            <a:xfrm>
              <a:off x="0" y="0"/>
              <a:ext cx="4628983" cy="437467"/>
            </a:xfrm>
            <a:custGeom>
              <a:avLst/>
              <a:gdLst/>
              <a:ahLst/>
              <a:cxnLst/>
              <a:rect r="r" b="b" t="t" l="l"/>
              <a:pathLst>
                <a:path h="437467" w="4628983">
                  <a:moveTo>
                    <a:pt x="7048" y="0"/>
                  </a:moveTo>
                  <a:lnTo>
                    <a:pt x="4621935" y="0"/>
                  </a:lnTo>
                  <a:cubicBezTo>
                    <a:pt x="4625828" y="0"/>
                    <a:pt x="4628983" y="3155"/>
                    <a:pt x="4628983" y="7048"/>
                  </a:cubicBezTo>
                  <a:lnTo>
                    <a:pt x="4628983" y="430420"/>
                  </a:lnTo>
                  <a:cubicBezTo>
                    <a:pt x="4628983" y="432289"/>
                    <a:pt x="4628241" y="434081"/>
                    <a:pt x="4626919" y="435403"/>
                  </a:cubicBezTo>
                  <a:cubicBezTo>
                    <a:pt x="4625598" y="436725"/>
                    <a:pt x="4623805" y="437467"/>
                    <a:pt x="4621935" y="437467"/>
                  </a:cubicBezTo>
                  <a:lnTo>
                    <a:pt x="7048" y="437467"/>
                  </a:lnTo>
                  <a:cubicBezTo>
                    <a:pt x="5179" y="437467"/>
                    <a:pt x="3386" y="436725"/>
                    <a:pt x="2064" y="435403"/>
                  </a:cubicBezTo>
                  <a:cubicBezTo>
                    <a:pt x="743" y="434081"/>
                    <a:pt x="0" y="432289"/>
                    <a:pt x="0" y="430420"/>
                  </a:cubicBezTo>
                  <a:lnTo>
                    <a:pt x="0" y="7048"/>
                  </a:lnTo>
                  <a:cubicBezTo>
                    <a:pt x="0" y="5179"/>
                    <a:pt x="743" y="3386"/>
                    <a:pt x="2064" y="2064"/>
                  </a:cubicBezTo>
                  <a:cubicBezTo>
                    <a:pt x="3386" y="743"/>
                    <a:pt x="5179" y="0"/>
                    <a:pt x="7048" y="0"/>
                  </a:cubicBezTo>
                  <a:close/>
                </a:path>
              </a:pathLst>
            </a:custGeom>
            <a:solidFill>
              <a:srgbClr val="A6A6A6"/>
            </a:solidFill>
          </p:spPr>
        </p:sp>
        <p:sp>
          <p:nvSpPr>
            <p:cNvPr name="TextBox 18" id="18"/>
            <p:cNvSpPr txBox="true"/>
            <p:nvPr/>
          </p:nvSpPr>
          <p:spPr>
            <a:xfrm>
              <a:off x="0" y="-85725"/>
              <a:ext cx="812800" cy="898525"/>
            </a:xfrm>
            <a:prstGeom prst="rect">
              <a:avLst/>
            </a:prstGeom>
          </p:spPr>
          <p:txBody>
            <a:bodyPr anchor="ctr" rtlCol="false" tIns="50800" lIns="50800" bIns="50800" rIns="50800"/>
            <a:lstStyle/>
            <a:p>
              <a:pPr algn="ctr">
                <a:lnSpc>
                  <a:spcPts val="4480"/>
                </a:lnSpc>
              </a:pPr>
              <a:r>
                <a:rPr lang="en-US" sz="3200">
                  <a:solidFill>
                    <a:srgbClr val="000000"/>
                  </a:solidFill>
                  <a:latin typeface="Poppins Bold"/>
                </a:rPr>
                <a:t>Week 6:</a:t>
              </a:r>
              <a:r>
                <a:rPr lang="en-US" sz="3200">
                  <a:solidFill>
                    <a:srgbClr val="000000"/>
                  </a:solidFill>
                  <a:latin typeface="Poppins Bold"/>
                </a:rPr>
                <a:t> February 27-March 05</a:t>
              </a:r>
            </a:p>
          </p:txBody>
        </p:sp>
      </p:grpSp>
      <p:pic>
        <p:nvPicPr>
          <p:cNvPr name="Picture 19" id="1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562409" y="7971403"/>
            <a:ext cx="932582" cy="932582"/>
          </a:xfrm>
          <a:prstGeom prst="rect">
            <a:avLst/>
          </a:prstGeom>
        </p:spPr>
      </p:pic>
      <p:pic>
        <p:nvPicPr>
          <p:cNvPr name="Picture 20" id="20"/>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6552055" y="7971403"/>
            <a:ext cx="1066361" cy="932582"/>
          </a:xfrm>
          <a:prstGeom prst="rect">
            <a:avLst/>
          </a:prstGeom>
        </p:spPr>
      </p:pic>
      <p:pic>
        <p:nvPicPr>
          <p:cNvPr name="Picture 21" id="21"/>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664062" y="7971403"/>
            <a:ext cx="932582" cy="932582"/>
          </a:xfrm>
          <a:prstGeom prst="rect">
            <a:avLst/>
          </a:prstGeom>
        </p:spPr>
      </p:pic>
      <p:sp>
        <p:nvSpPr>
          <p:cNvPr name="TextBox 22" id="22"/>
          <p:cNvSpPr txBox="true"/>
          <p:nvPr/>
        </p:nvSpPr>
        <p:spPr>
          <a:xfrm rot="0">
            <a:off x="1695681" y="7479215"/>
            <a:ext cx="4302612" cy="236982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Kalash(E21CSEU0357) </a:t>
            </a:r>
          </a:p>
          <a:p>
            <a:pPr>
              <a:lnSpc>
                <a:spcPts val="3780"/>
              </a:lnSpc>
            </a:pPr>
            <a:r>
              <a:rPr lang="en-US" sz="2700">
                <a:solidFill>
                  <a:srgbClr val="EFEFEF"/>
                </a:solidFill>
                <a:latin typeface="Clear Sans Regular Bold"/>
              </a:rPr>
              <a:t>W</a:t>
            </a:r>
            <a:r>
              <a:rPr lang="en-US" sz="2700">
                <a:solidFill>
                  <a:srgbClr val="EFEFEF"/>
                </a:solidFill>
                <a:latin typeface="Clear Sans Regular"/>
              </a:rPr>
              <a:t>orking on 1st part of backend and learning to handle the database and citation on all the works.</a:t>
            </a:r>
          </a:p>
        </p:txBody>
      </p:sp>
      <p:sp>
        <p:nvSpPr>
          <p:cNvPr name="TextBox 23" id="23"/>
          <p:cNvSpPr txBox="true"/>
          <p:nvPr/>
        </p:nvSpPr>
        <p:spPr>
          <a:xfrm rot="0">
            <a:off x="7913691" y="7495242"/>
            <a:ext cx="4302612" cy="236982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Aditya(E21CSEU0312) </a:t>
            </a:r>
          </a:p>
          <a:p>
            <a:pPr>
              <a:lnSpc>
                <a:spcPts val="3780"/>
              </a:lnSpc>
            </a:pPr>
            <a:r>
              <a:rPr lang="en-US" sz="2700">
                <a:solidFill>
                  <a:srgbClr val="EFEFEF"/>
                </a:solidFill>
                <a:latin typeface="Clear Sans Regular"/>
              </a:rPr>
              <a:t>Posted the Linkedln post with caption and hashtags and continuing the work on back end and integration.</a:t>
            </a:r>
          </a:p>
        </p:txBody>
      </p:sp>
      <p:sp>
        <p:nvSpPr>
          <p:cNvPr name="TextBox 24" id="24"/>
          <p:cNvSpPr txBox="true"/>
          <p:nvPr/>
        </p:nvSpPr>
        <p:spPr>
          <a:xfrm rot="0">
            <a:off x="13796669" y="7495242"/>
            <a:ext cx="4302612" cy="236982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Jaya(E21CSEU0348) </a:t>
            </a:r>
          </a:p>
          <a:p>
            <a:pPr>
              <a:lnSpc>
                <a:spcPts val="3780"/>
              </a:lnSpc>
            </a:pPr>
            <a:r>
              <a:rPr lang="en-US" sz="2700">
                <a:solidFill>
                  <a:srgbClr val="EFEFEF"/>
                </a:solidFill>
                <a:latin typeface="Clear Sans Regular"/>
              </a:rPr>
              <a:t>Designed the frontend of the web app and about to finish the whole work with proper navigation.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437" r="0" b="12437"/>
          <a:stretch>
            <a:fillRect/>
          </a:stretch>
        </p:blipFill>
        <p:spPr>
          <a:xfrm>
            <a:off x="0" y="0"/>
            <a:ext cx="18288000" cy="10287000"/>
          </a:xfrm>
          <a:prstGeom prst="rect">
            <a:avLst/>
          </a:prstGeom>
        </p:spPr>
      </p:pic>
      <p:grpSp>
        <p:nvGrpSpPr>
          <p:cNvPr name="Group 3" id="3"/>
          <p:cNvGrpSpPr/>
          <p:nvPr/>
        </p:nvGrpSpPr>
        <p:grpSpPr>
          <a:xfrm rot="0">
            <a:off x="0" y="0"/>
            <a:ext cx="18288000" cy="10287000"/>
            <a:chOff x="0" y="0"/>
            <a:chExt cx="4816593" cy="2709333"/>
          </a:xfrm>
        </p:grpSpPr>
        <p:sp>
          <p:nvSpPr>
            <p:cNvPr name="Freeform 4" id="4"/>
            <p:cNvSpPr/>
            <p:nvPr/>
          </p:nvSpPr>
          <p:spPr>
            <a:xfrm>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0000">
                <a:alpha val="74902"/>
              </a:srgbClr>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6487700" y="857250"/>
            <a:ext cx="6176362" cy="1092837"/>
          </a:xfrm>
          <a:prstGeom prst="rect">
            <a:avLst/>
          </a:prstGeom>
        </p:spPr>
        <p:txBody>
          <a:bodyPr anchor="t" rtlCol="false" tIns="0" lIns="0" bIns="0" rIns="0">
            <a:spAutoFit/>
          </a:bodyPr>
          <a:lstStyle/>
          <a:p>
            <a:pPr>
              <a:lnSpc>
                <a:spcPts val="8539"/>
              </a:lnSpc>
            </a:pPr>
            <a:r>
              <a:rPr lang="en-US" sz="6099">
                <a:solidFill>
                  <a:srgbClr val="FFFFFF"/>
                </a:solidFill>
                <a:latin typeface="Poppins Medium Bold"/>
              </a:rPr>
              <a:t>Everyday-Work</a:t>
            </a:r>
          </a:p>
        </p:txBody>
      </p:sp>
      <p:grpSp>
        <p:nvGrpSpPr>
          <p:cNvPr name="Group 7" id="7"/>
          <p:cNvGrpSpPr/>
          <p:nvPr/>
        </p:nvGrpSpPr>
        <p:grpSpPr>
          <a:xfrm rot="0">
            <a:off x="0" y="7130453"/>
            <a:ext cx="6255684" cy="3156547"/>
            <a:chOff x="0" y="0"/>
            <a:chExt cx="1647588" cy="831354"/>
          </a:xfrm>
        </p:grpSpPr>
        <p:sp>
          <p:nvSpPr>
            <p:cNvPr name="Freeform 8" id="8"/>
            <p:cNvSpPr/>
            <p:nvPr/>
          </p:nvSpPr>
          <p:spPr>
            <a:xfrm>
              <a:off x="0" y="0"/>
              <a:ext cx="1647588" cy="831354"/>
            </a:xfrm>
            <a:custGeom>
              <a:avLst/>
              <a:gdLst/>
              <a:ahLst/>
              <a:cxnLst/>
              <a:rect r="r" b="b" t="t" l="l"/>
              <a:pathLst>
                <a:path h="831354" w="1647588">
                  <a:moveTo>
                    <a:pt x="0" y="0"/>
                  </a:moveTo>
                  <a:lnTo>
                    <a:pt x="1647588" y="0"/>
                  </a:lnTo>
                  <a:lnTo>
                    <a:pt x="1647588" y="831354"/>
                  </a:lnTo>
                  <a:lnTo>
                    <a:pt x="0" y="831354"/>
                  </a:lnTo>
                  <a:close/>
                </a:path>
              </a:pathLst>
            </a:custGeom>
            <a:solidFill>
              <a:srgbClr val="28313A"/>
            </a:solidFill>
          </p:spPr>
        </p:sp>
        <p:sp>
          <p:nvSpPr>
            <p:cNvPr name="TextBox 9" id="9"/>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0" id="10"/>
          <p:cNvGrpSpPr/>
          <p:nvPr/>
        </p:nvGrpSpPr>
        <p:grpSpPr>
          <a:xfrm rot="0">
            <a:off x="6255684" y="7130453"/>
            <a:ext cx="6640395" cy="3156547"/>
            <a:chOff x="0" y="0"/>
            <a:chExt cx="1748911" cy="831354"/>
          </a:xfrm>
        </p:grpSpPr>
        <p:sp>
          <p:nvSpPr>
            <p:cNvPr name="Freeform 11" id="11"/>
            <p:cNvSpPr/>
            <p:nvPr/>
          </p:nvSpPr>
          <p:spPr>
            <a:xfrm>
              <a:off x="0" y="0"/>
              <a:ext cx="1748911" cy="831354"/>
            </a:xfrm>
            <a:custGeom>
              <a:avLst/>
              <a:gdLst/>
              <a:ahLst/>
              <a:cxnLst/>
              <a:rect r="r" b="b" t="t" l="l"/>
              <a:pathLst>
                <a:path h="831354" w="1748911">
                  <a:moveTo>
                    <a:pt x="0" y="0"/>
                  </a:moveTo>
                  <a:lnTo>
                    <a:pt x="1748911" y="0"/>
                  </a:lnTo>
                  <a:lnTo>
                    <a:pt x="1748911" y="831354"/>
                  </a:lnTo>
                  <a:lnTo>
                    <a:pt x="0" y="831354"/>
                  </a:lnTo>
                  <a:close/>
                </a:path>
              </a:pathLst>
            </a:custGeom>
            <a:solidFill>
              <a:srgbClr val="000000"/>
            </a:solidFill>
          </p:spPr>
        </p:sp>
        <p:sp>
          <p:nvSpPr>
            <p:cNvPr name="TextBox 12" id="12"/>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0">
            <a:off x="12423515" y="7130453"/>
            <a:ext cx="5864485" cy="3156547"/>
            <a:chOff x="0" y="0"/>
            <a:chExt cx="1544556" cy="831354"/>
          </a:xfrm>
        </p:grpSpPr>
        <p:sp>
          <p:nvSpPr>
            <p:cNvPr name="Freeform 14" id="14"/>
            <p:cNvSpPr/>
            <p:nvPr/>
          </p:nvSpPr>
          <p:spPr>
            <a:xfrm>
              <a:off x="0" y="0"/>
              <a:ext cx="1544556" cy="831354"/>
            </a:xfrm>
            <a:custGeom>
              <a:avLst/>
              <a:gdLst/>
              <a:ahLst/>
              <a:cxnLst/>
              <a:rect r="r" b="b" t="t" l="l"/>
              <a:pathLst>
                <a:path h="831354" w="1544556">
                  <a:moveTo>
                    <a:pt x="0" y="0"/>
                  </a:moveTo>
                  <a:lnTo>
                    <a:pt x="1544556" y="0"/>
                  </a:lnTo>
                  <a:lnTo>
                    <a:pt x="1544556" y="831354"/>
                  </a:lnTo>
                  <a:lnTo>
                    <a:pt x="0" y="831354"/>
                  </a:lnTo>
                  <a:close/>
                </a:path>
              </a:pathLst>
            </a:custGeom>
            <a:solidFill>
              <a:srgbClr val="4B4848"/>
            </a:solidFill>
          </p:spPr>
        </p:sp>
        <p:sp>
          <p:nvSpPr>
            <p:cNvPr name="TextBox 15" id="15"/>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6" id="16"/>
          <p:cNvGrpSpPr/>
          <p:nvPr/>
        </p:nvGrpSpPr>
        <p:grpSpPr>
          <a:xfrm rot="0">
            <a:off x="404437" y="4134114"/>
            <a:ext cx="17575672" cy="1661009"/>
            <a:chOff x="0" y="0"/>
            <a:chExt cx="4628983" cy="437467"/>
          </a:xfrm>
        </p:grpSpPr>
        <p:sp>
          <p:nvSpPr>
            <p:cNvPr name="Freeform 17" id="17"/>
            <p:cNvSpPr/>
            <p:nvPr/>
          </p:nvSpPr>
          <p:spPr>
            <a:xfrm>
              <a:off x="0" y="0"/>
              <a:ext cx="4628983" cy="437467"/>
            </a:xfrm>
            <a:custGeom>
              <a:avLst/>
              <a:gdLst/>
              <a:ahLst/>
              <a:cxnLst/>
              <a:rect r="r" b="b" t="t" l="l"/>
              <a:pathLst>
                <a:path h="437467" w="4628983">
                  <a:moveTo>
                    <a:pt x="7048" y="0"/>
                  </a:moveTo>
                  <a:lnTo>
                    <a:pt x="4621935" y="0"/>
                  </a:lnTo>
                  <a:cubicBezTo>
                    <a:pt x="4625828" y="0"/>
                    <a:pt x="4628983" y="3155"/>
                    <a:pt x="4628983" y="7048"/>
                  </a:cubicBezTo>
                  <a:lnTo>
                    <a:pt x="4628983" y="430420"/>
                  </a:lnTo>
                  <a:cubicBezTo>
                    <a:pt x="4628983" y="432289"/>
                    <a:pt x="4628241" y="434081"/>
                    <a:pt x="4626919" y="435403"/>
                  </a:cubicBezTo>
                  <a:cubicBezTo>
                    <a:pt x="4625598" y="436725"/>
                    <a:pt x="4623805" y="437467"/>
                    <a:pt x="4621935" y="437467"/>
                  </a:cubicBezTo>
                  <a:lnTo>
                    <a:pt x="7048" y="437467"/>
                  </a:lnTo>
                  <a:cubicBezTo>
                    <a:pt x="5179" y="437467"/>
                    <a:pt x="3386" y="436725"/>
                    <a:pt x="2064" y="435403"/>
                  </a:cubicBezTo>
                  <a:cubicBezTo>
                    <a:pt x="743" y="434081"/>
                    <a:pt x="0" y="432289"/>
                    <a:pt x="0" y="430420"/>
                  </a:cubicBezTo>
                  <a:lnTo>
                    <a:pt x="0" y="7048"/>
                  </a:lnTo>
                  <a:cubicBezTo>
                    <a:pt x="0" y="5179"/>
                    <a:pt x="743" y="3386"/>
                    <a:pt x="2064" y="2064"/>
                  </a:cubicBezTo>
                  <a:cubicBezTo>
                    <a:pt x="3386" y="743"/>
                    <a:pt x="5179" y="0"/>
                    <a:pt x="7048" y="0"/>
                  </a:cubicBezTo>
                  <a:close/>
                </a:path>
              </a:pathLst>
            </a:custGeom>
            <a:solidFill>
              <a:srgbClr val="A6A6A6"/>
            </a:solidFill>
          </p:spPr>
        </p:sp>
        <p:sp>
          <p:nvSpPr>
            <p:cNvPr name="TextBox 18" id="18"/>
            <p:cNvSpPr txBox="true"/>
            <p:nvPr/>
          </p:nvSpPr>
          <p:spPr>
            <a:xfrm>
              <a:off x="0" y="-85725"/>
              <a:ext cx="812800" cy="898525"/>
            </a:xfrm>
            <a:prstGeom prst="rect">
              <a:avLst/>
            </a:prstGeom>
          </p:spPr>
          <p:txBody>
            <a:bodyPr anchor="ctr" rtlCol="false" tIns="50800" lIns="50800" bIns="50800" rIns="50800"/>
            <a:lstStyle/>
            <a:p>
              <a:pPr algn="ctr">
                <a:lnSpc>
                  <a:spcPts val="4480"/>
                </a:lnSpc>
              </a:pPr>
              <a:r>
                <a:rPr lang="en-US" sz="3200">
                  <a:solidFill>
                    <a:srgbClr val="000000"/>
                  </a:solidFill>
                  <a:latin typeface="Poppins Bold"/>
                </a:rPr>
                <a:t>Week 7: March</a:t>
              </a:r>
              <a:r>
                <a:rPr lang="en-US" sz="3200">
                  <a:solidFill>
                    <a:srgbClr val="000000"/>
                  </a:solidFill>
                  <a:latin typeface="Poppins Bold"/>
                </a:rPr>
                <a:t> 06-March 12</a:t>
              </a:r>
            </a:p>
          </p:txBody>
        </p:sp>
      </p:grpSp>
      <p:pic>
        <p:nvPicPr>
          <p:cNvPr name="Picture 19" id="1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562409" y="7971403"/>
            <a:ext cx="932582" cy="932582"/>
          </a:xfrm>
          <a:prstGeom prst="rect">
            <a:avLst/>
          </a:prstGeom>
        </p:spPr>
      </p:pic>
      <p:pic>
        <p:nvPicPr>
          <p:cNvPr name="Picture 20" id="20"/>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6552055" y="7971403"/>
            <a:ext cx="1066361" cy="932582"/>
          </a:xfrm>
          <a:prstGeom prst="rect">
            <a:avLst/>
          </a:prstGeom>
        </p:spPr>
      </p:pic>
      <p:pic>
        <p:nvPicPr>
          <p:cNvPr name="Picture 21" id="21"/>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664062" y="7971403"/>
            <a:ext cx="932582" cy="932582"/>
          </a:xfrm>
          <a:prstGeom prst="rect">
            <a:avLst/>
          </a:prstGeom>
        </p:spPr>
      </p:pic>
      <p:sp>
        <p:nvSpPr>
          <p:cNvPr name="TextBox 22" id="22"/>
          <p:cNvSpPr txBox="true"/>
          <p:nvPr/>
        </p:nvSpPr>
        <p:spPr>
          <a:xfrm rot="0">
            <a:off x="1695681" y="7479215"/>
            <a:ext cx="4302612" cy="189357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Kalash(E21CSEU0357) </a:t>
            </a:r>
          </a:p>
          <a:p>
            <a:pPr>
              <a:lnSpc>
                <a:spcPts val="3780"/>
              </a:lnSpc>
            </a:pPr>
            <a:r>
              <a:rPr lang="en-US" sz="2700">
                <a:solidFill>
                  <a:srgbClr val="EFEFEF"/>
                </a:solidFill>
                <a:latin typeface="Clear Sans Regular Bold"/>
              </a:rPr>
              <a:t>W</a:t>
            </a:r>
            <a:r>
              <a:rPr lang="en-US" sz="2700">
                <a:solidFill>
                  <a:srgbClr val="EFEFEF"/>
                </a:solidFill>
                <a:latin typeface="Clear Sans Regular"/>
              </a:rPr>
              <a:t>orking on 1st part of backend and learning to handle the database .</a:t>
            </a:r>
          </a:p>
        </p:txBody>
      </p:sp>
      <p:sp>
        <p:nvSpPr>
          <p:cNvPr name="TextBox 23" id="23"/>
          <p:cNvSpPr txBox="true"/>
          <p:nvPr/>
        </p:nvSpPr>
        <p:spPr>
          <a:xfrm rot="0">
            <a:off x="7913691" y="7495242"/>
            <a:ext cx="4302612" cy="236982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Aditya(E21CSEU0312) </a:t>
            </a:r>
          </a:p>
          <a:p>
            <a:pPr>
              <a:lnSpc>
                <a:spcPts val="3780"/>
              </a:lnSpc>
            </a:pPr>
            <a:r>
              <a:rPr lang="en-US" sz="2700">
                <a:solidFill>
                  <a:srgbClr val="EFEFEF"/>
                </a:solidFill>
                <a:latin typeface="Clear Sans Regular"/>
              </a:rPr>
              <a:t>Continuing the work on back end and integration and final submission of Milestone 2</a:t>
            </a:r>
          </a:p>
        </p:txBody>
      </p:sp>
      <p:sp>
        <p:nvSpPr>
          <p:cNvPr name="TextBox 24" id="24"/>
          <p:cNvSpPr txBox="true"/>
          <p:nvPr/>
        </p:nvSpPr>
        <p:spPr>
          <a:xfrm rot="0">
            <a:off x="13796669" y="7495242"/>
            <a:ext cx="4302612" cy="189357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Jaya(E21CSEU0348) </a:t>
            </a:r>
          </a:p>
          <a:p>
            <a:pPr>
              <a:lnSpc>
                <a:spcPts val="3780"/>
              </a:lnSpc>
            </a:pPr>
            <a:r>
              <a:rPr lang="en-US" sz="2700">
                <a:solidFill>
                  <a:srgbClr val="EFEFEF"/>
                </a:solidFill>
                <a:latin typeface="Clear Sans Regular"/>
              </a:rPr>
              <a:t>Designed the frontend of the web app with proper navigation.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786" r="0" b="7786"/>
          <a:stretch>
            <a:fillRect/>
          </a:stretch>
        </p:blipFill>
        <p:spPr>
          <a:xfrm>
            <a:off x="0" y="0"/>
            <a:ext cx="18288000" cy="10287000"/>
          </a:xfrm>
          <a:prstGeom prst="rect">
            <a:avLst/>
          </a:prstGeom>
        </p:spPr>
      </p:pic>
      <p:grpSp>
        <p:nvGrpSpPr>
          <p:cNvPr name="Group 3" id="3"/>
          <p:cNvGrpSpPr/>
          <p:nvPr/>
        </p:nvGrpSpPr>
        <p:grpSpPr>
          <a:xfrm rot="0">
            <a:off x="0" y="0"/>
            <a:ext cx="18288000" cy="10287000"/>
            <a:chOff x="0" y="0"/>
            <a:chExt cx="4816593" cy="2709333"/>
          </a:xfrm>
        </p:grpSpPr>
        <p:sp>
          <p:nvSpPr>
            <p:cNvPr name="Freeform 4" id="4"/>
            <p:cNvSpPr/>
            <p:nvPr/>
          </p:nvSpPr>
          <p:spPr>
            <a:xfrm>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0000">
                <a:alpha val="74902"/>
              </a:srgbClr>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5448821" y="4013763"/>
            <a:ext cx="7390358" cy="1945149"/>
          </a:xfrm>
          <a:prstGeom prst="rect">
            <a:avLst/>
          </a:prstGeom>
        </p:spPr>
        <p:txBody>
          <a:bodyPr anchor="t" rtlCol="false" tIns="0" lIns="0" bIns="0" rIns="0">
            <a:spAutoFit/>
          </a:bodyPr>
          <a:lstStyle/>
          <a:p>
            <a:pPr algn="ctr">
              <a:lnSpc>
                <a:spcPts val="15004"/>
              </a:lnSpc>
            </a:pPr>
            <a:r>
              <a:rPr lang="en-US" sz="10717">
                <a:solidFill>
                  <a:srgbClr val="FFFFFF"/>
                </a:solidFill>
                <a:latin typeface="Poppins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433898" y="0"/>
            <a:ext cx="6854102" cy="10287000"/>
            <a:chOff x="0" y="0"/>
            <a:chExt cx="9138803" cy="13716000"/>
          </a:xfrm>
        </p:grpSpPr>
        <p:pic>
          <p:nvPicPr>
            <p:cNvPr name="Picture 3" id="3"/>
            <p:cNvPicPr>
              <a:picLocks noChangeAspect="true"/>
            </p:cNvPicPr>
            <p:nvPr/>
          </p:nvPicPr>
          <p:blipFill>
            <a:blip r:embed="rId2"/>
            <a:srcRect l="27804" t="0" r="27804" b="0"/>
            <a:stretch>
              <a:fillRect/>
            </a:stretch>
          </p:blipFill>
          <p:spPr>
            <a:xfrm>
              <a:off x="0" y="0"/>
              <a:ext cx="9138803" cy="13716000"/>
            </a:xfrm>
            <a:prstGeom prst="rect">
              <a:avLst/>
            </a:prstGeom>
          </p:spPr>
        </p:pic>
      </p:grpSp>
      <p:sp>
        <p:nvSpPr>
          <p:cNvPr name="TextBox 4" id="4"/>
          <p:cNvSpPr txBox="true"/>
          <p:nvPr/>
        </p:nvSpPr>
        <p:spPr>
          <a:xfrm rot="0">
            <a:off x="2980252" y="857250"/>
            <a:ext cx="6765462" cy="1027383"/>
          </a:xfrm>
          <a:prstGeom prst="rect">
            <a:avLst/>
          </a:prstGeom>
        </p:spPr>
        <p:txBody>
          <a:bodyPr anchor="t" rtlCol="false" tIns="0" lIns="0" bIns="0" rIns="0">
            <a:spAutoFit/>
          </a:bodyPr>
          <a:lstStyle/>
          <a:p>
            <a:pPr>
              <a:lnSpc>
                <a:spcPts val="7947"/>
              </a:lnSpc>
            </a:pPr>
            <a:r>
              <a:rPr lang="en-US" sz="5676">
                <a:solidFill>
                  <a:srgbClr val="000000"/>
                </a:solidFill>
                <a:latin typeface="Poppins Medium Bold Italics"/>
              </a:rPr>
              <a:t>Introduction</a:t>
            </a:r>
          </a:p>
        </p:txBody>
      </p:sp>
      <p:sp>
        <p:nvSpPr>
          <p:cNvPr name="TextBox 5" id="5"/>
          <p:cNvSpPr txBox="true"/>
          <p:nvPr/>
        </p:nvSpPr>
        <p:spPr>
          <a:xfrm rot="0">
            <a:off x="776819" y="2952994"/>
            <a:ext cx="9927715" cy="4819162"/>
          </a:xfrm>
          <a:prstGeom prst="rect">
            <a:avLst/>
          </a:prstGeom>
        </p:spPr>
        <p:txBody>
          <a:bodyPr anchor="t" rtlCol="false" tIns="0" lIns="0" bIns="0" rIns="0">
            <a:spAutoFit/>
          </a:bodyPr>
          <a:lstStyle/>
          <a:p>
            <a:pPr algn="just">
              <a:lnSpc>
                <a:spcPts val="4226"/>
              </a:lnSpc>
            </a:pPr>
            <a:r>
              <a:rPr lang="en-US" sz="3019">
                <a:solidFill>
                  <a:srgbClr val="424242"/>
                </a:solidFill>
                <a:latin typeface="Poppins"/>
              </a:rPr>
              <a:t>The project "</a:t>
            </a:r>
            <a:r>
              <a:rPr lang="en-US" sz="3019">
                <a:solidFill>
                  <a:srgbClr val="424242"/>
                </a:solidFill>
                <a:latin typeface="Poppins Bold"/>
              </a:rPr>
              <a:t>ResuMate</a:t>
            </a:r>
            <a:r>
              <a:rPr lang="en-US" sz="3019">
                <a:solidFill>
                  <a:srgbClr val="424242"/>
                </a:solidFill>
                <a:latin typeface="Poppins"/>
              </a:rPr>
              <a:t>" goal is to develop technology that offers job searchers and students a personalized feedback and advice so they may improve their resumes and raise the likelihood that they will be contacted for an interview. To help students assess if their resumes are fit for the occupations they are seeking, we have developed the following concept. This initiative is students' oriented.</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4178188" cy="10275169"/>
            <a:chOff x="0" y="0"/>
            <a:chExt cx="1100428" cy="2706217"/>
          </a:xfrm>
        </p:grpSpPr>
        <p:sp>
          <p:nvSpPr>
            <p:cNvPr name="Freeform 3" id="3"/>
            <p:cNvSpPr/>
            <p:nvPr/>
          </p:nvSpPr>
          <p:spPr>
            <a:xfrm>
              <a:off x="0" y="0"/>
              <a:ext cx="1100428" cy="2706217"/>
            </a:xfrm>
            <a:custGeom>
              <a:avLst/>
              <a:gdLst/>
              <a:ahLst/>
              <a:cxnLst/>
              <a:rect r="r" b="b" t="t" l="l"/>
              <a:pathLst>
                <a:path h="2706217" w="1100428">
                  <a:moveTo>
                    <a:pt x="0" y="0"/>
                  </a:moveTo>
                  <a:lnTo>
                    <a:pt x="1100428" y="0"/>
                  </a:lnTo>
                  <a:lnTo>
                    <a:pt x="1100428" y="2706217"/>
                  </a:lnTo>
                  <a:lnTo>
                    <a:pt x="0" y="2706217"/>
                  </a:lnTo>
                  <a:close/>
                </a:path>
              </a:pathLst>
            </a:custGeom>
            <a:solidFill>
              <a:srgbClr val="EFEFEF"/>
            </a:solidFill>
          </p:spPr>
        </p:sp>
        <p:sp>
          <p:nvSpPr>
            <p:cNvPr name="TextBox 4" id="4"/>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0" y="0"/>
            <a:ext cx="6100485" cy="4342986"/>
            <a:chOff x="0" y="0"/>
            <a:chExt cx="1606712" cy="1143832"/>
          </a:xfrm>
        </p:grpSpPr>
        <p:sp>
          <p:nvSpPr>
            <p:cNvPr name="Freeform 6" id="6"/>
            <p:cNvSpPr/>
            <p:nvPr/>
          </p:nvSpPr>
          <p:spPr>
            <a:xfrm>
              <a:off x="0" y="0"/>
              <a:ext cx="1606712" cy="1143832"/>
            </a:xfrm>
            <a:custGeom>
              <a:avLst/>
              <a:gdLst/>
              <a:ahLst/>
              <a:cxnLst/>
              <a:rect r="r" b="b" t="t" l="l"/>
              <a:pathLst>
                <a:path h="1143832" w="1606712">
                  <a:moveTo>
                    <a:pt x="0" y="0"/>
                  </a:moveTo>
                  <a:lnTo>
                    <a:pt x="1606712" y="0"/>
                  </a:lnTo>
                  <a:lnTo>
                    <a:pt x="1606712" y="1143832"/>
                  </a:lnTo>
                  <a:lnTo>
                    <a:pt x="0" y="1143832"/>
                  </a:lnTo>
                  <a:close/>
                </a:path>
              </a:pathLst>
            </a:custGeom>
            <a:solidFill>
              <a:srgbClr val="28313A"/>
            </a:solidFill>
          </p:spPr>
        </p:sp>
        <p:sp>
          <p:nvSpPr>
            <p:cNvPr name="TextBox 7" id="7"/>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2934049" y="1048178"/>
            <a:ext cx="4979009" cy="8210122"/>
            <a:chOff x="0" y="0"/>
            <a:chExt cx="6638678" cy="10946829"/>
          </a:xfrm>
        </p:grpSpPr>
        <p:pic>
          <p:nvPicPr>
            <p:cNvPr name="Picture 9" id="9"/>
            <p:cNvPicPr>
              <a:picLocks noChangeAspect="true"/>
            </p:cNvPicPr>
            <p:nvPr/>
          </p:nvPicPr>
          <p:blipFill>
            <a:blip r:embed="rId2"/>
            <a:srcRect l="15945" t="0" r="43649" b="0"/>
            <a:stretch>
              <a:fillRect/>
            </a:stretch>
          </p:blipFill>
          <p:spPr>
            <a:xfrm>
              <a:off x="0" y="0"/>
              <a:ext cx="6638678" cy="10946829"/>
            </a:xfrm>
            <a:prstGeom prst="rect">
              <a:avLst/>
            </a:prstGeom>
          </p:spPr>
        </p:pic>
      </p:grpSp>
      <p:grpSp>
        <p:nvGrpSpPr>
          <p:cNvPr name="Group 10" id="10"/>
          <p:cNvGrpSpPr/>
          <p:nvPr/>
        </p:nvGrpSpPr>
        <p:grpSpPr>
          <a:xfrm rot="0">
            <a:off x="0" y="2438388"/>
            <a:ext cx="2478129" cy="5380843"/>
            <a:chOff x="0" y="0"/>
            <a:chExt cx="3304172" cy="7174458"/>
          </a:xfrm>
        </p:grpSpPr>
        <p:pic>
          <p:nvPicPr>
            <p:cNvPr name="Picture 11" id="11"/>
            <p:cNvPicPr>
              <a:picLocks noChangeAspect="true"/>
            </p:cNvPicPr>
            <p:nvPr/>
          </p:nvPicPr>
          <p:blipFill>
            <a:blip r:embed="rId3"/>
            <a:srcRect l="34686" t="0" r="34686" b="0"/>
            <a:stretch>
              <a:fillRect/>
            </a:stretch>
          </p:blipFill>
          <p:spPr>
            <a:xfrm>
              <a:off x="0" y="0"/>
              <a:ext cx="3304172" cy="7174458"/>
            </a:xfrm>
            <a:prstGeom prst="rect">
              <a:avLst/>
            </a:prstGeom>
          </p:spPr>
        </p:pic>
      </p:grpSp>
      <p:sp>
        <p:nvSpPr>
          <p:cNvPr name="TextBox 12" id="12"/>
          <p:cNvSpPr txBox="true"/>
          <p:nvPr/>
        </p:nvSpPr>
        <p:spPr>
          <a:xfrm rot="0">
            <a:off x="10146763" y="905303"/>
            <a:ext cx="6176362" cy="901700"/>
          </a:xfrm>
          <a:prstGeom prst="rect">
            <a:avLst/>
          </a:prstGeom>
        </p:spPr>
        <p:txBody>
          <a:bodyPr anchor="t" rtlCol="false" tIns="0" lIns="0" bIns="0" rIns="0">
            <a:spAutoFit/>
          </a:bodyPr>
          <a:lstStyle/>
          <a:p>
            <a:pPr>
              <a:lnSpc>
                <a:spcPts val="7000"/>
              </a:lnSpc>
            </a:pPr>
            <a:r>
              <a:rPr lang="en-US" sz="5000">
                <a:solidFill>
                  <a:srgbClr val="424242"/>
                </a:solidFill>
                <a:latin typeface="Poppins Medium Bold Italics"/>
              </a:rPr>
              <a:t>Problem Statment</a:t>
            </a:r>
          </a:p>
        </p:txBody>
      </p:sp>
      <p:sp>
        <p:nvSpPr>
          <p:cNvPr name="TextBox 13" id="13"/>
          <p:cNvSpPr txBox="true"/>
          <p:nvPr/>
        </p:nvSpPr>
        <p:spPr>
          <a:xfrm rot="0">
            <a:off x="8370258" y="3154697"/>
            <a:ext cx="9729373" cy="3553443"/>
          </a:xfrm>
          <a:prstGeom prst="rect">
            <a:avLst/>
          </a:prstGeom>
        </p:spPr>
        <p:txBody>
          <a:bodyPr anchor="t" rtlCol="false" tIns="0" lIns="0" bIns="0" rIns="0">
            <a:spAutoFit/>
          </a:bodyPr>
          <a:lstStyle/>
          <a:p>
            <a:pPr>
              <a:lnSpc>
                <a:spcPts val="4690"/>
              </a:lnSpc>
            </a:pPr>
            <a:r>
              <a:rPr lang="en-US" sz="3350">
                <a:solidFill>
                  <a:srgbClr val="424242"/>
                </a:solidFill>
                <a:latin typeface="Poppins"/>
              </a:rPr>
              <a:t>Students frequently overstock their resumes with outdated and obsolete abilities. In today's resume screening,  When hiring managers analyze a candidate's CV, they actually reject all of the weak ones without providing the candidates the useful insights.</a:t>
            </a:r>
          </a:p>
        </p:txBody>
      </p:sp>
      <p:sp>
        <p:nvSpPr>
          <p:cNvPr name="TextBox 14" id="14"/>
          <p:cNvSpPr txBox="true"/>
          <p:nvPr/>
        </p:nvSpPr>
        <p:spPr>
          <a:xfrm rot="0">
            <a:off x="17759339" y="6171430"/>
            <a:ext cx="340292" cy="372744"/>
          </a:xfrm>
          <a:prstGeom prst="rect">
            <a:avLst/>
          </a:prstGeom>
        </p:spPr>
        <p:txBody>
          <a:bodyPr anchor="t" rtlCol="false" tIns="0" lIns="0" bIns="0" rIns="0">
            <a:spAutoFit/>
          </a:bodyPr>
          <a:lstStyle/>
          <a:p>
            <a:pPr algn="ctr">
              <a:lnSpc>
                <a:spcPts val="3080"/>
              </a:lnSpc>
            </a:pPr>
            <a:r>
              <a:rPr lang="en-US" sz="2200" u="sng">
                <a:solidFill>
                  <a:srgbClr val="424242"/>
                </a:solidFill>
                <a:latin typeface="Canva Sans"/>
                <a:hlinkClick r:id="rId4" tooltip="https://www.academia.edu/78575062/Resume_Screening_using_Machine_Learning_and_NLP_A_proposed_system"/>
              </a:rPr>
              <a:t>[1]</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10714"/>
          <a:stretch>
            <a:fillRect/>
          </a:stretch>
        </p:blipFill>
        <p:spPr>
          <a:xfrm>
            <a:off x="0" y="0"/>
            <a:ext cx="18288000" cy="10287000"/>
          </a:xfrm>
          <a:prstGeom prst="rect">
            <a:avLst/>
          </a:prstGeom>
        </p:spPr>
      </p:pic>
      <p:grpSp>
        <p:nvGrpSpPr>
          <p:cNvPr name="Group 3" id="3"/>
          <p:cNvGrpSpPr/>
          <p:nvPr/>
        </p:nvGrpSpPr>
        <p:grpSpPr>
          <a:xfrm rot="0">
            <a:off x="5894880" y="5299338"/>
            <a:ext cx="18288000" cy="10287000"/>
            <a:chOff x="0" y="0"/>
            <a:chExt cx="4816593" cy="2709333"/>
          </a:xfrm>
        </p:grpSpPr>
        <p:sp>
          <p:nvSpPr>
            <p:cNvPr name="Freeform 4" id="4"/>
            <p:cNvSpPr/>
            <p:nvPr/>
          </p:nvSpPr>
          <p:spPr>
            <a:xfrm>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0000">
                <a:alpha val="74902"/>
              </a:srgbClr>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0" y="0"/>
            <a:ext cx="18288000" cy="10287000"/>
            <a:chOff x="0" y="0"/>
            <a:chExt cx="4816593" cy="2709333"/>
          </a:xfrm>
        </p:grpSpPr>
        <p:sp>
          <p:nvSpPr>
            <p:cNvPr name="Freeform 7" id="7"/>
            <p:cNvSpPr/>
            <p:nvPr/>
          </p:nvSpPr>
          <p:spPr>
            <a:xfrm>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0000">
                <a:alpha val="74902"/>
              </a:srgbClr>
            </a:solidFill>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7441320" y="362380"/>
            <a:ext cx="3405359" cy="1151665"/>
          </a:xfrm>
          <a:prstGeom prst="rect">
            <a:avLst/>
          </a:prstGeom>
        </p:spPr>
        <p:txBody>
          <a:bodyPr anchor="t" rtlCol="false" tIns="0" lIns="0" bIns="0" rIns="0">
            <a:spAutoFit/>
          </a:bodyPr>
          <a:lstStyle/>
          <a:p>
            <a:pPr>
              <a:lnSpc>
                <a:spcPts val="8972"/>
              </a:lnSpc>
            </a:pPr>
            <a:r>
              <a:rPr lang="en-US" sz="6408">
                <a:solidFill>
                  <a:srgbClr val="FFFFFF"/>
                </a:solidFill>
                <a:latin typeface="Poppins Medium Bold Italics"/>
              </a:rPr>
              <a:t>Solution</a:t>
            </a:r>
          </a:p>
        </p:txBody>
      </p:sp>
      <p:sp>
        <p:nvSpPr>
          <p:cNvPr name="TextBox 10" id="10"/>
          <p:cNvSpPr txBox="true"/>
          <p:nvPr/>
        </p:nvSpPr>
        <p:spPr>
          <a:xfrm rot="0">
            <a:off x="331871" y="2619932"/>
            <a:ext cx="17624258" cy="6197617"/>
          </a:xfrm>
          <a:prstGeom prst="rect">
            <a:avLst/>
          </a:prstGeom>
        </p:spPr>
        <p:txBody>
          <a:bodyPr anchor="t" rtlCol="false" tIns="0" lIns="0" bIns="0" rIns="0">
            <a:spAutoFit/>
          </a:bodyPr>
          <a:lstStyle/>
          <a:p>
            <a:pPr algn="just" marL="755508" indent="-377754" lvl="1">
              <a:lnSpc>
                <a:spcPts val="4899"/>
              </a:lnSpc>
              <a:buFont typeface="Arial"/>
              <a:buChar char="•"/>
            </a:pPr>
            <a:r>
              <a:rPr lang="en-US" sz="3499">
                <a:solidFill>
                  <a:srgbClr val="FFFFFF"/>
                </a:solidFill>
                <a:latin typeface="Poppins"/>
              </a:rPr>
              <a:t>This project has the potential to revolutionize the traditional resume screening process, providing students with the tools and guidance they need to build a strong and competitive resume, giving them a better chance of success in their job search.</a:t>
            </a:r>
          </a:p>
          <a:p>
            <a:pPr algn="just" marL="755508" indent="-377754" lvl="1">
              <a:lnSpc>
                <a:spcPts val="4899"/>
              </a:lnSpc>
              <a:buFont typeface="Arial"/>
              <a:buChar char="•"/>
            </a:pPr>
            <a:r>
              <a:rPr lang="en-US" sz="3499">
                <a:solidFill>
                  <a:srgbClr val="FFFFFF"/>
                </a:solidFill>
                <a:latin typeface="Poppins"/>
              </a:rPr>
              <a:t>Our software will scan a candidate's resume when they upload it, making recommendations about the job profile they should apply for based on historical recruiting data and market trends. </a:t>
            </a:r>
          </a:p>
          <a:p>
            <a:pPr algn="just" marL="755508" indent="-377754" lvl="1">
              <a:lnSpc>
                <a:spcPts val="4899"/>
              </a:lnSpc>
              <a:buFont typeface="Arial"/>
              <a:buChar char="•"/>
            </a:pPr>
            <a:r>
              <a:rPr lang="en-US" sz="3499">
                <a:solidFill>
                  <a:srgbClr val="FFFFFF"/>
                </a:solidFill>
                <a:latin typeface="Poppins"/>
              </a:rPr>
              <a:t>Additionally, it offers a percentage of how well his resume matches the exact industry requirements for the position he is seeking for.</a:t>
            </a:r>
          </a:p>
          <a:p>
            <a:pPr algn="just">
              <a:lnSpc>
                <a:spcPts val="489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4046163"/>
            <a:chOff x="0" y="0"/>
            <a:chExt cx="24384000" cy="5394884"/>
          </a:xfrm>
        </p:grpSpPr>
        <p:pic>
          <p:nvPicPr>
            <p:cNvPr name="Picture 3" id="3"/>
            <p:cNvPicPr>
              <a:picLocks noChangeAspect="true"/>
            </p:cNvPicPr>
            <p:nvPr/>
          </p:nvPicPr>
          <p:blipFill>
            <a:blip r:embed="rId2"/>
            <a:srcRect l="0" t="7433" r="0" b="59358"/>
            <a:stretch>
              <a:fillRect/>
            </a:stretch>
          </p:blipFill>
          <p:spPr>
            <a:xfrm>
              <a:off x="0" y="0"/>
              <a:ext cx="24384000" cy="5394884"/>
            </a:xfrm>
            <a:prstGeom prst="rect">
              <a:avLst/>
            </a:prstGeom>
          </p:spPr>
        </p:pic>
      </p:grpSp>
      <p:grpSp>
        <p:nvGrpSpPr>
          <p:cNvPr name="Group 4" id="4"/>
          <p:cNvGrpSpPr/>
          <p:nvPr/>
        </p:nvGrpSpPr>
        <p:grpSpPr>
          <a:xfrm rot="0">
            <a:off x="0" y="0"/>
            <a:ext cx="18288000" cy="4046163"/>
            <a:chOff x="0" y="0"/>
            <a:chExt cx="4816593" cy="1065656"/>
          </a:xfrm>
        </p:grpSpPr>
        <p:sp>
          <p:nvSpPr>
            <p:cNvPr name="Freeform 5" id="5"/>
            <p:cNvSpPr/>
            <p:nvPr/>
          </p:nvSpPr>
          <p:spPr>
            <a:xfrm>
              <a:off x="0" y="0"/>
              <a:ext cx="4816592" cy="1065656"/>
            </a:xfrm>
            <a:custGeom>
              <a:avLst/>
              <a:gdLst/>
              <a:ahLst/>
              <a:cxnLst/>
              <a:rect r="r" b="b" t="t" l="l"/>
              <a:pathLst>
                <a:path h="1065656" w="4816592">
                  <a:moveTo>
                    <a:pt x="0" y="0"/>
                  </a:moveTo>
                  <a:lnTo>
                    <a:pt x="4816592" y="0"/>
                  </a:lnTo>
                  <a:lnTo>
                    <a:pt x="4816592" y="1065656"/>
                  </a:lnTo>
                  <a:lnTo>
                    <a:pt x="0" y="1065656"/>
                  </a:lnTo>
                  <a:close/>
                </a:path>
              </a:pathLst>
            </a:custGeom>
            <a:solidFill>
              <a:srgbClr val="000000">
                <a:alpha val="74902"/>
              </a:srgbClr>
            </a:soli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8391483" y="4646617"/>
            <a:ext cx="2340408" cy="2340408"/>
            <a:chOff x="0" y="0"/>
            <a:chExt cx="812800" cy="812800"/>
          </a:xfrm>
        </p:grpSpPr>
        <p:sp>
          <p:nvSpPr>
            <p:cNvPr name="Freeform 8" id="8"/>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47625">
              <a:solidFill>
                <a:srgbClr val="CF530C"/>
              </a:solidFill>
            </a:ln>
          </p:spPr>
        </p:sp>
        <p:sp>
          <p:nvSpPr>
            <p:cNvPr name="TextBox 9" id="9"/>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grpSp>
        <p:nvGrpSpPr>
          <p:cNvPr name="Group 10" id="10"/>
          <p:cNvGrpSpPr>
            <a:grpSpLocks noChangeAspect="true"/>
          </p:cNvGrpSpPr>
          <p:nvPr/>
        </p:nvGrpSpPr>
        <p:grpSpPr>
          <a:xfrm rot="0">
            <a:off x="8524886" y="4780023"/>
            <a:ext cx="2073604" cy="2073596"/>
            <a:chOff x="0" y="0"/>
            <a:chExt cx="6350000" cy="6349975"/>
          </a:xfrm>
        </p:grpSpPr>
        <p:sp>
          <p:nvSpPr>
            <p:cNvPr name="Freeform 11" id="11"/>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2692" r="-2692" t="0" b="0"/>
              </a:stretch>
            </a:blipFill>
          </p:spPr>
        </p:sp>
      </p:grpSp>
      <p:grpSp>
        <p:nvGrpSpPr>
          <p:cNvPr name="Group 12" id="12"/>
          <p:cNvGrpSpPr/>
          <p:nvPr/>
        </p:nvGrpSpPr>
        <p:grpSpPr>
          <a:xfrm rot="0">
            <a:off x="10097519" y="4637092"/>
            <a:ext cx="634373" cy="634373"/>
            <a:chOff x="0" y="0"/>
            <a:chExt cx="812800" cy="812800"/>
          </a:xfrm>
        </p:grpSpPr>
        <p:sp>
          <p:nvSpPr>
            <p:cNvPr name="Freeform 13" id="13"/>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CF530C"/>
            </a:solidFill>
          </p:spPr>
        </p:sp>
        <p:sp>
          <p:nvSpPr>
            <p:cNvPr name="TextBox 14" id="14"/>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grpSp>
        <p:nvGrpSpPr>
          <p:cNvPr name="Group 15" id="15"/>
          <p:cNvGrpSpPr/>
          <p:nvPr/>
        </p:nvGrpSpPr>
        <p:grpSpPr>
          <a:xfrm rot="0">
            <a:off x="2187325" y="4637092"/>
            <a:ext cx="2335820" cy="2335820"/>
            <a:chOff x="0" y="0"/>
            <a:chExt cx="812800" cy="812800"/>
          </a:xfrm>
        </p:grpSpPr>
        <p:sp>
          <p:nvSpPr>
            <p:cNvPr name="Freeform 16" id="16"/>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47625">
              <a:solidFill>
                <a:srgbClr val="CF530C"/>
              </a:solidFill>
            </a:ln>
          </p:spPr>
        </p:sp>
        <p:sp>
          <p:nvSpPr>
            <p:cNvPr name="TextBox 17" id="17"/>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grpSp>
        <p:nvGrpSpPr>
          <p:cNvPr name="Group 18" id="18"/>
          <p:cNvGrpSpPr>
            <a:grpSpLocks noChangeAspect="true"/>
          </p:cNvGrpSpPr>
          <p:nvPr/>
        </p:nvGrpSpPr>
        <p:grpSpPr>
          <a:xfrm rot="0">
            <a:off x="2295845" y="4757480"/>
            <a:ext cx="2095051" cy="2095043"/>
            <a:chOff x="0" y="0"/>
            <a:chExt cx="6350000" cy="6349975"/>
          </a:xfrm>
        </p:grpSpPr>
        <p:sp>
          <p:nvSpPr>
            <p:cNvPr name="Freeform 19" id="19"/>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0" r="0" t="-12500" b="-12500"/>
              </a:stretch>
            </a:blipFill>
          </p:spPr>
        </p:sp>
      </p:grpSp>
      <p:grpSp>
        <p:nvGrpSpPr>
          <p:cNvPr name="Group 20" id="20"/>
          <p:cNvGrpSpPr/>
          <p:nvPr/>
        </p:nvGrpSpPr>
        <p:grpSpPr>
          <a:xfrm rot="0">
            <a:off x="3757767" y="4627585"/>
            <a:ext cx="633129" cy="633129"/>
            <a:chOff x="0" y="0"/>
            <a:chExt cx="812800" cy="812800"/>
          </a:xfrm>
        </p:grpSpPr>
        <p:sp>
          <p:nvSpPr>
            <p:cNvPr name="Freeform 21" id="21"/>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CF530C"/>
            </a:solidFill>
          </p:spPr>
        </p:sp>
        <p:sp>
          <p:nvSpPr>
            <p:cNvPr name="TextBox 22" id="22"/>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sp>
        <p:nvSpPr>
          <p:cNvPr name="TextBox 23" id="23"/>
          <p:cNvSpPr txBox="true"/>
          <p:nvPr/>
        </p:nvSpPr>
        <p:spPr>
          <a:xfrm rot="0">
            <a:off x="6024048" y="558482"/>
            <a:ext cx="6176362" cy="816611"/>
          </a:xfrm>
          <a:prstGeom prst="rect">
            <a:avLst/>
          </a:prstGeom>
        </p:spPr>
        <p:txBody>
          <a:bodyPr anchor="t" rtlCol="false" tIns="0" lIns="0" bIns="0" rIns="0">
            <a:spAutoFit/>
          </a:bodyPr>
          <a:lstStyle/>
          <a:p>
            <a:pPr algn="ctr">
              <a:lnSpc>
                <a:spcPts val="6439"/>
              </a:lnSpc>
            </a:pPr>
            <a:r>
              <a:rPr lang="en-US" sz="4599">
                <a:solidFill>
                  <a:srgbClr val="FFFFFF"/>
                </a:solidFill>
                <a:latin typeface="Poppins Medium"/>
              </a:rPr>
              <a:t>Our Best Team</a:t>
            </a:r>
          </a:p>
        </p:txBody>
      </p:sp>
      <p:sp>
        <p:nvSpPr>
          <p:cNvPr name="TextBox 24" id="24"/>
          <p:cNvSpPr txBox="true"/>
          <p:nvPr/>
        </p:nvSpPr>
        <p:spPr>
          <a:xfrm rot="0">
            <a:off x="4455546" y="1937357"/>
            <a:ext cx="9313366" cy="1076325"/>
          </a:xfrm>
          <a:prstGeom prst="rect">
            <a:avLst/>
          </a:prstGeom>
        </p:spPr>
        <p:txBody>
          <a:bodyPr anchor="t" rtlCol="false" tIns="0" lIns="0" bIns="0" rIns="0">
            <a:spAutoFit/>
          </a:bodyPr>
          <a:lstStyle/>
          <a:p>
            <a:pPr algn="ctr">
              <a:lnSpc>
                <a:spcPts val="4200"/>
              </a:lnSpc>
            </a:pPr>
            <a:r>
              <a:rPr lang="en-US" sz="3000">
                <a:solidFill>
                  <a:srgbClr val="FFFFFF"/>
                </a:solidFill>
                <a:latin typeface="Poppins"/>
              </a:rPr>
              <a:t>United we stand, divided we fall: Our team is unbreakable!</a:t>
            </a:r>
          </a:p>
        </p:txBody>
      </p:sp>
      <p:sp>
        <p:nvSpPr>
          <p:cNvPr name="TextBox 25" id="25"/>
          <p:cNvSpPr txBox="true"/>
          <p:nvPr/>
        </p:nvSpPr>
        <p:spPr>
          <a:xfrm rot="0">
            <a:off x="8221219" y="7491850"/>
            <a:ext cx="3384728" cy="483870"/>
          </a:xfrm>
          <a:prstGeom prst="rect">
            <a:avLst/>
          </a:prstGeom>
        </p:spPr>
        <p:txBody>
          <a:bodyPr anchor="t" rtlCol="false" tIns="0" lIns="0" bIns="0" rIns="0">
            <a:spAutoFit/>
          </a:bodyPr>
          <a:lstStyle/>
          <a:p>
            <a:pPr algn="ctr">
              <a:lnSpc>
                <a:spcPts val="3779"/>
              </a:lnSpc>
            </a:pPr>
            <a:r>
              <a:rPr lang="en-US" sz="2700">
                <a:solidFill>
                  <a:srgbClr val="292828"/>
                </a:solidFill>
                <a:latin typeface="Poppins Medium Bold"/>
              </a:rPr>
              <a:t>Ghodke Aditya Rao</a:t>
            </a:r>
          </a:p>
        </p:txBody>
      </p:sp>
      <p:sp>
        <p:nvSpPr>
          <p:cNvPr name="TextBox 26" id="26"/>
          <p:cNvSpPr txBox="true"/>
          <p:nvPr/>
        </p:nvSpPr>
        <p:spPr>
          <a:xfrm rot="0">
            <a:off x="8201375" y="8263313"/>
            <a:ext cx="2720626" cy="483870"/>
          </a:xfrm>
          <a:prstGeom prst="rect">
            <a:avLst/>
          </a:prstGeom>
        </p:spPr>
        <p:txBody>
          <a:bodyPr anchor="t" rtlCol="false" tIns="0" lIns="0" bIns="0" rIns="0">
            <a:spAutoFit/>
          </a:bodyPr>
          <a:lstStyle/>
          <a:p>
            <a:pPr algn="ctr">
              <a:lnSpc>
                <a:spcPts val="3779"/>
              </a:lnSpc>
            </a:pPr>
            <a:r>
              <a:rPr lang="en-US" sz="2700">
                <a:solidFill>
                  <a:srgbClr val="292828"/>
                </a:solidFill>
                <a:latin typeface="Poppins Medium"/>
              </a:rPr>
              <a:t>Backend</a:t>
            </a:r>
          </a:p>
        </p:txBody>
      </p:sp>
      <p:sp>
        <p:nvSpPr>
          <p:cNvPr name="TextBox 27" id="27"/>
          <p:cNvSpPr txBox="true"/>
          <p:nvPr/>
        </p:nvSpPr>
        <p:spPr>
          <a:xfrm rot="0">
            <a:off x="2187325" y="7630028"/>
            <a:ext cx="2826869" cy="483870"/>
          </a:xfrm>
          <a:prstGeom prst="rect">
            <a:avLst/>
          </a:prstGeom>
        </p:spPr>
        <p:txBody>
          <a:bodyPr anchor="t" rtlCol="false" tIns="0" lIns="0" bIns="0" rIns="0">
            <a:spAutoFit/>
          </a:bodyPr>
          <a:lstStyle/>
          <a:p>
            <a:pPr algn="ctr">
              <a:lnSpc>
                <a:spcPts val="3779"/>
              </a:lnSpc>
            </a:pPr>
            <a:r>
              <a:rPr lang="en-US" sz="2700">
                <a:solidFill>
                  <a:srgbClr val="292828"/>
                </a:solidFill>
                <a:latin typeface="Poppins Medium Bold"/>
              </a:rPr>
              <a:t>Kalash Pruthi</a:t>
            </a:r>
          </a:p>
        </p:txBody>
      </p:sp>
      <p:sp>
        <p:nvSpPr>
          <p:cNvPr name="TextBox 28" id="28"/>
          <p:cNvSpPr txBox="true"/>
          <p:nvPr/>
        </p:nvSpPr>
        <p:spPr>
          <a:xfrm rot="0">
            <a:off x="1575656" y="8401491"/>
            <a:ext cx="4448391" cy="756322"/>
          </a:xfrm>
          <a:prstGeom prst="rect">
            <a:avLst/>
          </a:prstGeom>
        </p:spPr>
        <p:txBody>
          <a:bodyPr anchor="t" rtlCol="false" tIns="0" lIns="0" bIns="0" rIns="0">
            <a:spAutoFit/>
          </a:bodyPr>
          <a:lstStyle/>
          <a:p>
            <a:pPr>
              <a:lnSpc>
                <a:spcPts val="3779"/>
              </a:lnSpc>
            </a:pPr>
            <a:r>
              <a:rPr lang="en-US" sz="2700">
                <a:solidFill>
                  <a:srgbClr val="292828"/>
                </a:solidFill>
                <a:latin typeface="Poppins Medium"/>
              </a:rPr>
              <a:t>Research and Integration</a:t>
            </a:r>
          </a:p>
          <a:p>
            <a:pPr>
              <a:lnSpc>
                <a:spcPts val="2095"/>
              </a:lnSpc>
            </a:pPr>
          </a:p>
        </p:txBody>
      </p:sp>
      <p:sp>
        <p:nvSpPr>
          <p:cNvPr name="TextBox 29" id="29"/>
          <p:cNvSpPr txBox="true"/>
          <p:nvPr/>
        </p:nvSpPr>
        <p:spPr>
          <a:xfrm rot="0">
            <a:off x="8696572" y="9032933"/>
            <a:ext cx="2370478" cy="483870"/>
          </a:xfrm>
          <a:prstGeom prst="rect">
            <a:avLst/>
          </a:prstGeom>
        </p:spPr>
        <p:txBody>
          <a:bodyPr anchor="t" rtlCol="false" tIns="0" lIns="0" bIns="0" rIns="0">
            <a:spAutoFit/>
          </a:bodyPr>
          <a:lstStyle/>
          <a:p>
            <a:pPr algn="ctr">
              <a:lnSpc>
                <a:spcPts val="3779"/>
              </a:lnSpc>
              <a:spcBef>
                <a:spcPct val="0"/>
              </a:spcBef>
            </a:pPr>
            <a:r>
              <a:rPr lang="en-US" sz="2700">
                <a:solidFill>
                  <a:srgbClr val="000000"/>
                </a:solidFill>
                <a:latin typeface="Poppins"/>
              </a:rPr>
              <a:t>[</a:t>
            </a:r>
            <a:r>
              <a:rPr lang="en-US" sz="2700">
                <a:solidFill>
                  <a:srgbClr val="000000"/>
                </a:solidFill>
                <a:latin typeface="Poppins"/>
              </a:rPr>
              <a:t>E21CSEU0312]</a:t>
            </a:r>
          </a:p>
        </p:txBody>
      </p:sp>
      <p:sp>
        <p:nvSpPr>
          <p:cNvPr name="TextBox 30" id="30"/>
          <p:cNvSpPr txBox="true"/>
          <p:nvPr/>
        </p:nvSpPr>
        <p:spPr>
          <a:xfrm rot="0">
            <a:off x="2122145" y="9171111"/>
            <a:ext cx="2466181" cy="483870"/>
          </a:xfrm>
          <a:prstGeom prst="rect">
            <a:avLst/>
          </a:prstGeom>
        </p:spPr>
        <p:txBody>
          <a:bodyPr anchor="t" rtlCol="false" tIns="0" lIns="0" bIns="0" rIns="0">
            <a:spAutoFit/>
          </a:bodyPr>
          <a:lstStyle/>
          <a:p>
            <a:pPr algn="ctr">
              <a:lnSpc>
                <a:spcPts val="3779"/>
              </a:lnSpc>
              <a:spcBef>
                <a:spcPct val="0"/>
              </a:spcBef>
            </a:pPr>
            <a:r>
              <a:rPr lang="en-US" sz="2700">
                <a:solidFill>
                  <a:srgbClr val="000000"/>
                </a:solidFill>
                <a:latin typeface="Poppins"/>
              </a:rPr>
              <a:t>[</a:t>
            </a:r>
            <a:r>
              <a:rPr lang="en-US" sz="2700">
                <a:solidFill>
                  <a:srgbClr val="000000"/>
                </a:solidFill>
                <a:latin typeface="Poppins"/>
              </a:rPr>
              <a:t>E21CSEU0357]</a:t>
            </a:r>
          </a:p>
        </p:txBody>
      </p:sp>
      <p:grpSp>
        <p:nvGrpSpPr>
          <p:cNvPr name="Group 31" id="31"/>
          <p:cNvGrpSpPr/>
          <p:nvPr/>
        </p:nvGrpSpPr>
        <p:grpSpPr>
          <a:xfrm rot="0">
            <a:off x="14659725" y="4626121"/>
            <a:ext cx="2340408" cy="2340408"/>
            <a:chOff x="0" y="0"/>
            <a:chExt cx="812800" cy="812800"/>
          </a:xfrm>
        </p:grpSpPr>
        <p:sp>
          <p:nvSpPr>
            <p:cNvPr name="Freeform 32" id="32"/>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47625">
              <a:solidFill>
                <a:srgbClr val="CF530C"/>
              </a:solidFill>
            </a:ln>
          </p:spPr>
        </p:sp>
        <p:sp>
          <p:nvSpPr>
            <p:cNvPr name="TextBox 33" id="33"/>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grpSp>
        <p:nvGrpSpPr>
          <p:cNvPr name="Group 34" id="34"/>
          <p:cNvGrpSpPr>
            <a:grpSpLocks noChangeAspect="true"/>
          </p:cNvGrpSpPr>
          <p:nvPr/>
        </p:nvGrpSpPr>
        <p:grpSpPr>
          <a:xfrm rot="0">
            <a:off x="14793127" y="4759528"/>
            <a:ext cx="2073604" cy="2073596"/>
            <a:chOff x="0" y="0"/>
            <a:chExt cx="6350000" cy="6349975"/>
          </a:xfrm>
        </p:grpSpPr>
        <p:sp>
          <p:nvSpPr>
            <p:cNvPr name="Freeform 35" id="35"/>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r="0" t="-26383" b="-65896"/>
              </a:stretch>
            </a:blipFill>
          </p:spPr>
        </p:sp>
      </p:grpSp>
      <p:grpSp>
        <p:nvGrpSpPr>
          <p:cNvPr name="Group 36" id="36"/>
          <p:cNvGrpSpPr/>
          <p:nvPr/>
        </p:nvGrpSpPr>
        <p:grpSpPr>
          <a:xfrm rot="0">
            <a:off x="16292953" y="4616596"/>
            <a:ext cx="634373" cy="634373"/>
            <a:chOff x="0" y="0"/>
            <a:chExt cx="812800" cy="812800"/>
          </a:xfrm>
        </p:grpSpPr>
        <p:sp>
          <p:nvSpPr>
            <p:cNvPr name="Freeform 37" id="37"/>
            <p:cNvSpPr/>
            <p:nvPr/>
          </p:nvSpPr>
          <p:spPr>
            <a:xfrm>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CF530C"/>
            </a:solidFill>
          </p:spPr>
        </p:sp>
        <p:sp>
          <p:nvSpPr>
            <p:cNvPr name="TextBox 38" id="38"/>
            <p:cNvSpPr txBox="true"/>
            <p:nvPr/>
          </p:nvSpPr>
          <p:spPr>
            <a:xfrm>
              <a:off x="76200" y="9525"/>
              <a:ext cx="660400" cy="727075"/>
            </a:xfrm>
            <a:prstGeom prst="rect">
              <a:avLst/>
            </a:prstGeom>
          </p:spPr>
          <p:txBody>
            <a:bodyPr anchor="ctr" rtlCol="false" tIns="50800" lIns="50800" bIns="50800" rIns="50800"/>
            <a:lstStyle/>
            <a:p>
              <a:pPr algn="ctr">
                <a:lnSpc>
                  <a:spcPts val="2800"/>
                </a:lnSpc>
              </a:pPr>
            </a:p>
          </p:txBody>
        </p:sp>
      </p:grpSp>
      <p:sp>
        <p:nvSpPr>
          <p:cNvPr name="TextBox 39" id="39"/>
          <p:cNvSpPr txBox="true"/>
          <p:nvPr/>
        </p:nvSpPr>
        <p:spPr>
          <a:xfrm rot="0">
            <a:off x="14413718" y="7480880"/>
            <a:ext cx="2832422" cy="483870"/>
          </a:xfrm>
          <a:prstGeom prst="rect">
            <a:avLst/>
          </a:prstGeom>
        </p:spPr>
        <p:txBody>
          <a:bodyPr anchor="t" rtlCol="false" tIns="0" lIns="0" bIns="0" rIns="0">
            <a:spAutoFit/>
          </a:bodyPr>
          <a:lstStyle/>
          <a:p>
            <a:pPr algn="ctr">
              <a:lnSpc>
                <a:spcPts val="3780"/>
              </a:lnSpc>
            </a:pPr>
            <a:r>
              <a:rPr lang="en-US" sz="2700">
                <a:solidFill>
                  <a:srgbClr val="292828"/>
                </a:solidFill>
                <a:latin typeface="Poppins Medium Bold"/>
              </a:rPr>
              <a:t> Jaya Saini </a:t>
            </a:r>
          </a:p>
        </p:txBody>
      </p:sp>
      <p:sp>
        <p:nvSpPr>
          <p:cNvPr name="TextBox 40" id="40"/>
          <p:cNvSpPr txBox="true"/>
          <p:nvPr/>
        </p:nvSpPr>
        <p:spPr>
          <a:xfrm rot="0">
            <a:off x="14659725" y="8194259"/>
            <a:ext cx="2720626" cy="483870"/>
          </a:xfrm>
          <a:prstGeom prst="rect">
            <a:avLst/>
          </a:prstGeom>
        </p:spPr>
        <p:txBody>
          <a:bodyPr anchor="t" rtlCol="false" tIns="0" lIns="0" bIns="0" rIns="0">
            <a:spAutoFit/>
          </a:bodyPr>
          <a:lstStyle/>
          <a:p>
            <a:pPr algn="ctr">
              <a:lnSpc>
                <a:spcPts val="3780"/>
              </a:lnSpc>
            </a:pPr>
            <a:r>
              <a:rPr lang="en-US" sz="2700">
                <a:solidFill>
                  <a:srgbClr val="292828"/>
                </a:solidFill>
                <a:latin typeface="Poppins Medium"/>
              </a:rPr>
              <a:t>Frontend</a:t>
            </a:r>
          </a:p>
        </p:txBody>
      </p:sp>
      <p:sp>
        <p:nvSpPr>
          <p:cNvPr name="TextBox 41" id="41"/>
          <p:cNvSpPr txBox="true"/>
          <p:nvPr/>
        </p:nvSpPr>
        <p:spPr>
          <a:xfrm rot="0">
            <a:off x="14525514" y="8967276"/>
            <a:ext cx="2720626" cy="483870"/>
          </a:xfrm>
          <a:prstGeom prst="rect">
            <a:avLst/>
          </a:prstGeom>
        </p:spPr>
        <p:txBody>
          <a:bodyPr anchor="t" rtlCol="false" tIns="0" lIns="0" bIns="0" rIns="0">
            <a:spAutoFit/>
          </a:bodyPr>
          <a:lstStyle/>
          <a:p>
            <a:pPr algn="ctr">
              <a:lnSpc>
                <a:spcPts val="3780"/>
              </a:lnSpc>
            </a:pPr>
            <a:r>
              <a:rPr lang="en-US" sz="2700">
                <a:solidFill>
                  <a:srgbClr val="292828"/>
                </a:solidFill>
                <a:latin typeface="Poppins Medium"/>
              </a:rPr>
              <a:t>[E21CSEU0348]</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457178">
            <a:off x="-182691" y="7477125"/>
            <a:ext cx="19360016" cy="4114800"/>
            <a:chOff x="0" y="0"/>
            <a:chExt cx="5098934" cy="1083733"/>
          </a:xfrm>
        </p:grpSpPr>
        <p:sp>
          <p:nvSpPr>
            <p:cNvPr name="Freeform 3" id="3"/>
            <p:cNvSpPr/>
            <p:nvPr/>
          </p:nvSpPr>
          <p:spPr>
            <a:xfrm>
              <a:off x="0" y="0"/>
              <a:ext cx="5098934" cy="1083733"/>
            </a:xfrm>
            <a:custGeom>
              <a:avLst/>
              <a:gdLst/>
              <a:ahLst/>
              <a:cxnLst/>
              <a:rect r="r" b="b" t="t" l="l"/>
              <a:pathLst>
                <a:path h="1083733" w="5098934">
                  <a:moveTo>
                    <a:pt x="0" y="0"/>
                  </a:moveTo>
                  <a:lnTo>
                    <a:pt x="5098934" y="0"/>
                  </a:lnTo>
                  <a:lnTo>
                    <a:pt x="5098934" y="1083733"/>
                  </a:lnTo>
                  <a:lnTo>
                    <a:pt x="0" y="1083733"/>
                  </a:lnTo>
                  <a:close/>
                </a:path>
              </a:pathLst>
            </a:custGeom>
            <a:solidFill>
              <a:srgbClr val="28313A"/>
            </a:solidFill>
          </p:spPr>
        </p:sp>
        <p:sp>
          <p:nvSpPr>
            <p:cNvPr name="TextBox 4" id="4"/>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13890719" y="873947"/>
            <a:ext cx="3223319" cy="7895670"/>
            <a:chOff x="0" y="0"/>
            <a:chExt cx="4297758" cy="10527560"/>
          </a:xfrm>
        </p:grpSpPr>
        <p:pic>
          <p:nvPicPr>
            <p:cNvPr name="Picture 6" id="6"/>
            <p:cNvPicPr>
              <a:picLocks noChangeAspect="true"/>
            </p:cNvPicPr>
            <p:nvPr/>
          </p:nvPicPr>
          <p:blipFill>
            <a:blip r:embed="rId2"/>
            <a:srcRect l="13717" t="0" r="13717" b="0"/>
            <a:stretch>
              <a:fillRect/>
            </a:stretch>
          </p:blipFill>
          <p:spPr>
            <a:xfrm>
              <a:off x="0" y="0"/>
              <a:ext cx="4297758" cy="10527560"/>
            </a:xfrm>
            <a:prstGeom prst="rect">
              <a:avLst/>
            </a:prstGeom>
          </p:spPr>
        </p:pic>
      </p:grpSp>
      <p:grpSp>
        <p:nvGrpSpPr>
          <p:cNvPr name="Group 7" id="7"/>
          <p:cNvGrpSpPr/>
          <p:nvPr/>
        </p:nvGrpSpPr>
        <p:grpSpPr>
          <a:xfrm rot="0">
            <a:off x="10362576" y="1490913"/>
            <a:ext cx="3223319" cy="7767387"/>
            <a:chOff x="0" y="0"/>
            <a:chExt cx="4297758" cy="10356516"/>
          </a:xfrm>
        </p:grpSpPr>
        <p:pic>
          <p:nvPicPr>
            <p:cNvPr name="Picture 8" id="8"/>
            <p:cNvPicPr>
              <a:picLocks noChangeAspect="true"/>
            </p:cNvPicPr>
            <p:nvPr/>
          </p:nvPicPr>
          <p:blipFill>
            <a:blip r:embed="rId3"/>
            <a:srcRect l="19181" t="0" r="53170" b="0"/>
            <a:stretch>
              <a:fillRect/>
            </a:stretch>
          </p:blipFill>
          <p:spPr>
            <a:xfrm>
              <a:off x="0" y="0"/>
              <a:ext cx="4297758" cy="10356516"/>
            </a:xfrm>
            <a:prstGeom prst="rect">
              <a:avLst/>
            </a:prstGeom>
          </p:spPr>
        </p:pic>
      </p:grpSp>
      <p:grpSp>
        <p:nvGrpSpPr>
          <p:cNvPr name="Group 9" id="9"/>
          <p:cNvGrpSpPr/>
          <p:nvPr/>
        </p:nvGrpSpPr>
        <p:grpSpPr>
          <a:xfrm rot="0">
            <a:off x="1491615" y="6854735"/>
            <a:ext cx="7652385" cy="1879966"/>
            <a:chOff x="0" y="0"/>
            <a:chExt cx="2015443" cy="495135"/>
          </a:xfrm>
        </p:grpSpPr>
        <p:sp>
          <p:nvSpPr>
            <p:cNvPr name="Freeform 10" id="10"/>
            <p:cNvSpPr/>
            <p:nvPr/>
          </p:nvSpPr>
          <p:spPr>
            <a:xfrm>
              <a:off x="0" y="0"/>
              <a:ext cx="2015443" cy="495135"/>
            </a:xfrm>
            <a:custGeom>
              <a:avLst/>
              <a:gdLst/>
              <a:ahLst/>
              <a:cxnLst/>
              <a:rect r="r" b="b" t="t" l="l"/>
              <a:pathLst>
                <a:path h="495135" w="2015443">
                  <a:moveTo>
                    <a:pt x="15176" y="0"/>
                  </a:moveTo>
                  <a:lnTo>
                    <a:pt x="2000267" y="0"/>
                  </a:lnTo>
                  <a:cubicBezTo>
                    <a:pt x="2008649" y="0"/>
                    <a:pt x="2015443" y="6794"/>
                    <a:pt x="2015443" y="15176"/>
                  </a:cubicBezTo>
                  <a:lnTo>
                    <a:pt x="2015443" y="479960"/>
                  </a:lnTo>
                  <a:cubicBezTo>
                    <a:pt x="2015443" y="488341"/>
                    <a:pt x="2008649" y="495135"/>
                    <a:pt x="2000267" y="495135"/>
                  </a:cubicBezTo>
                  <a:lnTo>
                    <a:pt x="15176" y="495135"/>
                  </a:lnTo>
                  <a:cubicBezTo>
                    <a:pt x="6794" y="495135"/>
                    <a:pt x="0" y="488341"/>
                    <a:pt x="0" y="479960"/>
                  </a:cubicBezTo>
                  <a:lnTo>
                    <a:pt x="0" y="15176"/>
                  </a:lnTo>
                  <a:cubicBezTo>
                    <a:pt x="0" y="6794"/>
                    <a:pt x="6794" y="0"/>
                    <a:pt x="15176" y="0"/>
                  </a:cubicBezTo>
                  <a:close/>
                </a:path>
              </a:pathLst>
            </a:custGeom>
            <a:solidFill>
              <a:srgbClr val="EFEFEF"/>
            </a:solidFill>
          </p:spPr>
        </p:sp>
        <p:sp>
          <p:nvSpPr>
            <p:cNvPr name="TextBox 11" id="11"/>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sp>
        <p:nvSpPr>
          <p:cNvPr name="AutoShape 12" id="12"/>
          <p:cNvSpPr/>
          <p:nvPr/>
        </p:nvSpPr>
        <p:spPr>
          <a:xfrm rot="-5400000">
            <a:off x="4503163" y="7770906"/>
            <a:ext cx="1102794" cy="0"/>
          </a:xfrm>
          <a:prstGeom prst="line">
            <a:avLst/>
          </a:prstGeom>
          <a:ln cap="flat" w="47625">
            <a:solidFill>
              <a:srgbClr val="E15709"/>
            </a:solidFill>
            <a:prstDash val="solid"/>
            <a:headEnd type="none" len="sm" w="sm"/>
            <a:tailEnd type="none" len="sm" w="sm"/>
          </a:ln>
        </p:spPr>
      </p:sp>
      <p:sp>
        <p:nvSpPr>
          <p:cNvPr name="TextBox 13" id="13"/>
          <p:cNvSpPr txBox="true"/>
          <p:nvPr/>
        </p:nvSpPr>
        <p:spPr>
          <a:xfrm rot="0">
            <a:off x="1356987" y="278129"/>
            <a:ext cx="7395146" cy="750571"/>
          </a:xfrm>
          <a:prstGeom prst="rect">
            <a:avLst/>
          </a:prstGeom>
        </p:spPr>
        <p:txBody>
          <a:bodyPr anchor="t" rtlCol="false" tIns="0" lIns="0" bIns="0" rIns="0">
            <a:spAutoFit/>
          </a:bodyPr>
          <a:lstStyle/>
          <a:p>
            <a:pPr>
              <a:lnSpc>
                <a:spcPts val="5879"/>
              </a:lnSpc>
            </a:pPr>
            <a:r>
              <a:rPr lang="en-US" sz="4199">
                <a:solidFill>
                  <a:srgbClr val="424242"/>
                </a:solidFill>
                <a:latin typeface="Poppins Medium"/>
              </a:rPr>
              <a:t>Requirement Analysis </a:t>
            </a:r>
          </a:p>
        </p:txBody>
      </p:sp>
      <p:sp>
        <p:nvSpPr>
          <p:cNvPr name="TextBox 14" id="14"/>
          <p:cNvSpPr txBox="true"/>
          <p:nvPr/>
        </p:nvSpPr>
        <p:spPr>
          <a:xfrm rot="0">
            <a:off x="1356987" y="1424238"/>
            <a:ext cx="7493748" cy="5390862"/>
          </a:xfrm>
          <a:prstGeom prst="rect">
            <a:avLst/>
          </a:prstGeom>
        </p:spPr>
        <p:txBody>
          <a:bodyPr anchor="t" rtlCol="false" tIns="0" lIns="0" bIns="0" rIns="0">
            <a:spAutoFit/>
          </a:bodyPr>
          <a:lstStyle/>
          <a:p>
            <a:pPr marL="448974" indent="-224487" lvl="1">
              <a:lnSpc>
                <a:spcPts val="2911"/>
              </a:lnSpc>
              <a:buFont typeface="Arial"/>
              <a:buChar char="•"/>
            </a:pPr>
            <a:r>
              <a:rPr lang="en-US" sz="2079">
                <a:solidFill>
                  <a:srgbClr val="424242"/>
                </a:solidFill>
                <a:latin typeface="Poppins Bold"/>
              </a:rPr>
              <a:t>Resume Analysis Tool:</a:t>
            </a:r>
            <a:r>
              <a:rPr lang="en-US" sz="2079">
                <a:solidFill>
                  <a:srgbClr val="424242"/>
                </a:solidFill>
                <a:latin typeface="Poppins"/>
              </a:rPr>
              <a:t> A tool that can analyze the student's resume and provide feedback on how to improve it. The tool should use natural language processing (NLP) and machine learning (ML) algorithms to evaluate the resume.</a:t>
            </a:r>
          </a:p>
          <a:p>
            <a:pPr marL="448974" indent="-224487" lvl="1">
              <a:lnSpc>
                <a:spcPts val="2911"/>
              </a:lnSpc>
              <a:buFont typeface="Arial"/>
              <a:buChar char="•"/>
            </a:pPr>
            <a:r>
              <a:rPr lang="en-US" sz="2079">
                <a:solidFill>
                  <a:srgbClr val="424242"/>
                </a:solidFill>
                <a:latin typeface="Poppins Bold"/>
              </a:rPr>
              <a:t>Feedback Mechanism:</a:t>
            </a:r>
            <a:r>
              <a:rPr lang="en-US" sz="2079">
                <a:solidFill>
                  <a:srgbClr val="424242"/>
                </a:solidFill>
                <a:latin typeface="Poppins"/>
              </a:rPr>
              <a:t> The tool should provide personalized feedback to the student on how to improve their resume. </a:t>
            </a:r>
          </a:p>
          <a:p>
            <a:pPr marL="448974" indent="-224487" lvl="1">
              <a:lnSpc>
                <a:spcPts val="2911"/>
              </a:lnSpc>
              <a:buFont typeface="Arial"/>
              <a:buChar char="•"/>
            </a:pPr>
            <a:r>
              <a:rPr lang="en-US" sz="2079">
                <a:solidFill>
                  <a:srgbClr val="424242"/>
                </a:solidFill>
                <a:latin typeface="Poppins Semi-Bold"/>
              </a:rPr>
              <a:t>User Interface:</a:t>
            </a:r>
            <a:r>
              <a:rPr lang="en-US" sz="2079">
                <a:solidFill>
                  <a:srgbClr val="424242"/>
                </a:solidFill>
                <a:latin typeface="Poppins"/>
              </a:rPr>
              <a:t> The tool should have an easy-to-use interface that is accessible to students of all technical backgrounds. The interface should be intuitive, and the feedback should be presented in a clear and concise manner.</a:t>
            </a:r>
          </a:p>
          <a:p>
            <a:pPr>
              <a:lnSpc>
                <a:spcPts val="2911"/>
              </a:lnSpc>
            </a:pPr>
          </a:p>
          <a:p>
            <a:pPr>
              <a:lnSpc>
                <a:spcPts val="2911"/>
              </a:lnSpc>
            </a:pPr>
          </a:p>
        </p:txBody>
      </p:sp>
      <p:sp>
        <p:nvSpPr>
          <p:cNvPr name="TextBox 15" id="15"/>
          <p:cNvSpPr txBox="true"/>
          <p:nvPr/>
        </p:nvSpPr>
        <p:spPr>
          <a:xfrm rot="0">
            <a:off x="1853190" y="7467652"/>
            <a:ext cx="2939432" cy="640079"/>
          </a:xfrm>
          <a:prstGeom prst="rect">
            <a:avLst/>
          </a:prstGeom>
        </p:spPr>
        <p:txBody>
          <a:bodyPr anchor="t" rtlCol="false" tIns="0" lIns="0" bIns="0" rIns="0">
            <a:spAutoFit/>
          </a:bodyPr>
          <a:lstStyle/>
          <a:p>
            <a:pPr algn="ctr">
              <a:lnSpc>
                <a:spcPts val="2520"/>
              </a:lnSpc>
            </a:pPr>
            <a:r>
              <a:rPr lang="en-US" sz="1800">
                <a:solidFill>
                  <a:srgbClr val="424242"/>
                </a:solidFill>
                <a:latin typeface="Poppins Medium Bold"/>
              </a:rPr>
              <a:t>Machine Learning Algorithms</a:t>
            </a:r>
          </a:p>
        </p:txBody>
      </p:sp>
      <p:sp>
        <p:nvSpPr>
          <p:cNvPr name="TextBox 16" id="16"/>
          <p:cNvSpPr txBox="true"/>
          <p:nvPr/>
        </p:nvSpPr>
        <p:spPr>
          <a:xfrm rot="0">
            <a:off x="5317808" y="7468964"/>
            <a:ext cx="3298434" cy="640079"/>
          </a:xfrm>
          <a:prstGeom prst="rect">
            <a:avLst/>
          </a:prstGeom>
        </p:spPr>
        <p:txBody>
          <a:bodyPr anchor="t" rtlCol="false" tIns="0" lIns="0" bIns="0" rIns="0">
            <a:spAutoFit/>
          </a:bodyPr>
          <a:lstStyle/>
          <a:p>
            <a:pPr algn="ctr">
              <a:lnSpc>
                <a:spcPts val="2520"/>
              </a:lnSpc>
            </a:pPr>
            <a:r>
              <a:rPr lang="en-US" sz="1800">
                <a:solidFill>
                  <a:srgbClr val="424242"/>
                </a:solidFill>
                <a:latin typeface="Poppins Medium Bold"/>
              </a:rPr>
              <a:t>Natural Language Processing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433898" y="0"/>
            <a:ext cx="6854102" cy="10287000"/>
            <a:chOff x="0" y="0"/>
            <a:chExt cx="9138803" cy="13716000"/>
          </a:xfrm>
        </p:grpSpPr>
        <p:pic>
          <p:nvPicPr>
            <p:cNvPr name="Picture 3" id="3"/>
            <p:cNvPicPr>
              <a:picLocks noChangeAspect="true"/>
            </p:cNvPicPr>
            <p:nvPr/>
          </p:nvPicPr>
          <p:blipFill>
            <a:blip r:embed="rId2"/>
            <a:srcRect l="27804" t="0" r="27804" b="0"/>
            <a:stretch>
              <a:fillRect/>
            </a:stretch>
          </p:blipFill>
          <p:spPr>
            <a:xfrm>
              <a:off x="0" y="0"/>
              <a:ext cx="9138803" cy="13716000"/>
            </a:xfrm>
            <a:prstGeom prst="rect">
              <a:avLst/>
            </a:prstGeom>
          </p:spPr>
        </p:pic>
      </p:grpSp>
      <p:sp>
        <p:nvSpPr>
          <p:cNvPr name="TextBox 4" id="4"/>
          <p:cNvSpPr txBox="true"/>
          <p:nvPr/>
        </p:nvSpPr>
        <p:spPr>
          <a:xfrm rot="0">
            <a:off x="2980252" y="857250"/>
            <a:ext cx="6765462" cy="1027383"/>
          </a:xfrm>
          <a:prstGeom prst="rect">
            <a:avLst/>
          </a:prstGeom>
        </p:spPr>
        <p:txBody>
          <a:bodyPr anchor="t" rtlCol="false" tIns="0" lIns="0" bIns="0" rIns="0">
            <a:spAutoFit/>
          </a:bodyPr>
          <a:lstStyle/>
          <a:p>
            <a:pPr>
              <a:lnSpc>
                <a:spcPts val="7947"/>
              </a:lnSpc>
            </a:pPr>
            <a:r>
              <a:rPr lang="en-US" sz="5676">
                <a:solidFill>
                  <a:srgbClr val="000000"/>
                </a:solidFill>
                <a:latin typeface="Poppins Medium Bold Italics"/>
              </a:rPr>
              <a:t>Related Works</a:t>
            </a:r>
          </a:p>
        </p:txBody>
      </p:sp>
      <p:sp>
        <p:nvSpPr>
          <p:cNvPr name="TextBox 5" id="5"/>
          <p:cNvSpPr txBox="true"/>
          <p:nvPr/>
        </p:nvSpPr>
        <p:spPr>
          <a:xfrm rot="0">
            <a:off x="767294" y="2981569"/>
            <a:ext cx="9927715" cy="6519691"/>
          </a:xfrm>
          <a:prstGeom prst="rect">
            <a:avLst/>
          </a:prstGeom>
        </p:spPr>
        <p:txBody>
          <a:bodyPr anchor="t" rtlCol="false" tIns="0" lIns="0" bIns="0" rIns="0">
            <a:spAutoFit/>
          </a:bodyPr>
          <a:lstStyle/>
          <a:p>
            <a:pPr algn="just" marL="479133" indent="-239566" lvl="1">
              <a:lnSpc>
                <a:spcPts val="3106"/>
              </a:lnSpc>
              <a:buFont typeface="Arial"/>
              <a:buChar char="•"/>
            </a:pPr>
            <a:r>
              <a:rPr lang="en-US" sz="2219">
                <a:solidFill>
                  <a:srgbClr val="424242"/>
                </a:solidFill>
                <a:latin typeface="Poppins"/>
              </a:rPr>
              <a:t>Talent Sonar</a:t>
            </a:r>
            <a:r>
              <a:rPr lang="en-US" sz="2219" u="sng">
                <a:solidFill>
                  <a:srgbClr val="424242"/>
                </a:solidFill>
                <a:latin typeface="Poppins"/>
                <a:hlinkClick r:id="rId3" tooltip="https://www.sonartalent.com"/>
              </a:rPr>
              <a:t>[1]</a:t>
            </a:r>
          </a:p>
          <a:p>
            <a:pPr algn="just" marL="479133" indent="-239566" lvl="1">
              <a:lnSpc>
                <a:spcPts val="3106"/>
              </a:lnSpc>
              <a:buFont typeface="Arial"/>
              <a:buChar char="•"/>
            </a:pPr>
            <a:r>
              <a:rPr lang="en-US" sz="2219">
                <a:solidFill>
                  <a:srgbClr val="424242"/>
                </a:solidFill>
                <a:latin typeface="Poppins"/>
              </a:rPr>
              <a:t>Jobscan</a:t>
            </a:r>
            <a:r>
              <a:rPr lang="en-US" sz="2219" u="sng">
                <a:solidFill>
                  <a:srgbClr val="424242"/>
                </a:solidFill>
                <a:latin typeface="Poppins"/>
                <a:hlinkClick r:id="rId4" tooltip="https://www.jobscan.co"/>
              </a:rPr>
              <a:t>[2]</a:t>
            </a:r>
          </a:p>
          <a:p>
            <a:pPr algn="just" marL="479133" indent="-239566" lvl="1">
              <a:lnSpc>
                <a:spcPts val="3106"/>
              </a:lnSpc>
              <a:buFont typeface="Arial"/>
              <a:buChar char="•"/>
            </a:pPr>
            <a:r>
              <a:rPr lang="en-US" sz="2219">
                <a:solidFill>
                  <a:srgbClr val="424242"/>
                </a:solidFill>
                <a:latin typeface="Poppins"/>
              </a:rPr>
              <a:t>VMock</a:t>
            </a:r>
            <a:r>
              <a:rPr lang="en-US" sz="2219" u="sng">
                <a:solidFill>
                  <a:srgbClr val="424242"/>
                </a:solidFill>
                <a:latin typeface="Poppins"/>
                <a:hlinkClick r:id="rId5" tooltip="https://www.vmock.com"/>
              </a:rPr>
              <a:t>[3]</a:t>
            </a:r>
          </a:p>
          <a:p>
            <a:pPr algn="just">
              <a:lnSpc>
                <a:spcPts val="2686"/>
              </a:lnSpc>
            </a:pPr>
          </a:p>
          <a:p>
            <a:pPr algn="just">
              <a:lnSpc>
                <a:spcPts val="2686"/>
              </a:lnSpc>
            </a:pPr>
            <a:r>
              <a:rPr lang="en-US" sz="1919">
                <a:solidFill>
                  <a:srgbClr val="424242"/>
                </a:solidFill>
                <a:latin typeface="Poppins"/>
              </a:rPr>
              <a:t>While the tools mentioned above are helpful in analyzing and improving resumes, they also have some drawbacks, which include:</a:t>
            </a:r>
          </a:p>
          <a:p>
            <a:pPr algn="just" marL="414364" indent="-207182" lvl="1">
              <a:lnSpc>
                <a:spcPts val="2686"/>
              </a:lnSpc>
              <a:buFont typeface="Arial"/>
              <a:buChar char="•"/>
            </a:pPr>
            <a:r>
              <a:rPr lang="en-US" sz="1919">
                <a:solidFill>
                  <a:srgbClr val="424242"/>
                </a:solidFill>
                <a:latin typeface="Poppins Bold"/>
              </a:rPr>
              <a:t>Lack of Personalization:</a:t>
            </a:r>
            <a:r>
              <a:rPr lang="en-US" sz="1919">
                <a:solidFill>
                  <a:srgbClr val="424242"/>
                </a:solidFill>
                <a:latin typeface="Poppins"/>
              </a:rPr>
              <a:t> Most of these tools use an algorithm to analyze the user's resume and provide feedback. However, the feedback provided may not always be personalized to the user's unique circumstances or job requirements.</a:t>
            </a:r>
          </a:p>
          <a:p>
            <a:pPr algn="just" marL="414364" indent="-207182" lvl="1">
              <a:lnSpc>
                <a:spcPts val="2686"/>
              </a:lnSpc>
              <a:buFont typeface="Arial"/>
              <a:buChar char="•"/>
            </a:pPr>
            <a:r>
              <a:rPr lang="en-US" sz="1919">
                <a:solidFill>
                  <a:srgbClr val="424242"/>
                </a:solidFill>
                <a:latin typeface="Poppins Bold"/>
              </a:rPr>
              <a:t>Cost</a:t>
            </a:r>
            <a:r>
              <a:rPr lang="en-US" sz="1919">
                <a:solidFill>
                  <a:srgbClr val="424242"/>
                </a:solidFill>
                <a:latin typeface="Poppins"/>
              </a:rPr>
              <a:t>: Some of these tools require users to pay for premium services to access certain features or get more detailed feedback. This may be a drawback for users who cannot afford to pay for these services.</a:t>
            </a:r>
          </a:p>
          <a:p>
            <a:pPr algn="just" marL="414364" indent="-207182" lvl="1">
              <a:lnSpc>
                <a:spcPts val="2686"/>
              </a:lnSpc>
              <a:buFont typeface="Arial"/>
              <a:buChar char="•"/>
            </a:pPr>
            <a:r>
              <a:rPr lang="en-US" sz="1919">
                <a:solidFill>
                  <a:srgbClr val="424242"/>
                </a:solidFill>
                <a:latin typeface="Poppins Bold"/>
              </a:rPr>
              <a:t>Limited Scope:</a:t>
            </a:r>
            <a:r>
              <a:rPr lang="en-US" sz="1919">
                <a:solidFill>
                  <a:srgbClr val="424242"/>
                </a:solidFill>
                <a:latin typeface="Poppins"/>
              </a:rPr>
              <a:t> Some of these tools are designed to analyze resumes for specific industries or job roles, which may limit their usefulness for job seekers in other fields. They may not provide the same level of detail or relevance for resumes outside their specialty area.</a:t>
            </a:r>
          </a:p>
          <a:p>
            <a:pPr algn="just">
              <a:lnSpc>
                <a:spcPts val="2686"/>
              </a:lnSpc>
            </a:pPr>
          </a:p>
          <a:p>
            <a:pPr algn="just">
              <a:lnSpc>
                <a:spcPts val="2686"/>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6495244"/>
            <a:ext cx="7889756" cy="3779925"/>
            <a:chOff x="0" y="0"/>
            <a:chExt cx="2077961" cy="995536"/>
          </a:xfrm>
        </p:grpSpPr>
        <p:sp>
          <p:nvSpPr>
            <p:cNvPr name="Freeform 3" id="3"/>
            <p:cNvSpPr/>
            <p:nvPr/>
          </p:nvSpPr>
          <p:spPr>
            <a:xfrm>
              <a:off x="0" y="0"/>
              <a:ext cx="2077961" cy="995536"/>
            </a:xfrm>
            <a:custGeom>
              <a:avLst/>
              <a:gdLst/>
              <a:ahLst/>
              <a:cxnLst/>
              <a:rect r="r" b="b" t="t" l="l"/>
              <a:pathLst>
                <a:path h="995536" w="2077961">
                  <a:moveTo>
                    <a:pt x="0" y="0"/>
                  </a:moveTo>
                  <a:lnTo>
                    <a:pt x="2077961" y="0"/>
                  </a:lnTo>
                  <a:lnTo>
                    <a:pt x="2077961" y="995536"/>
                  </a:lnTo>
                  <a:lnTo>
                    <a:pt x="0" y="995536"/>
                  </a:lnTo>
                  <a:close/>
                </a:path>
              </a:pathLst>
            </a:custGeom>
            <a:solidFill>
              <a:srgbClr val="DCDEDD"/>
            </a:solidFill>
          </p:spPr>
        </p:sp>
        <p:sp>
          <p:nvSpPr>
            <p:cNvPr name="TextBox 4" id="4"/>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5" id="5"/>
          <p:cNvGrpSpPr/>
          <p:nvPr/>
        </p:nvGrpSpPr>
        <p:grpSpPr>
          <a:xfrm rot="0">
            <a:off x="0" y="0"/>
            <a:ext cx="5990548" cy="7888450"/>
            <a:chOff x="0" y="0"/>
            <a:chExt cx="1577757" cy="2077617"/>
          </a:xfrm>
        </p:grpSpPr>
        <p:sp>
          <p:nvSpPr>
            <p:cNvPr name="Freeform 6" id="6"/>
            <p:cNvSpPr/>
            <p:nvPr/>
          </p:nvSpPr>
          <p:spPr>
            <a:xfrm>
              <a:off x="0" y="0"/>
              <a:ext cx="1577757" cy="2077617"/>
            </a:xfrm>
            <a:custGeom>
              <a:avLst/>
              <a:gdLst/>
              <a:ahLst/>
              <a:cxnLst/>
              <a:rect r="r" b="b" t="t" l="l"/>
              <a:pathLst>
                <a:path h="2077617" w="1577757">
                  <a:moveTo>
                    <a:pt x="0" y="0"/>
                  </a:moveTo>
                  <a:lnTo>
                    <a:pt x="1577757" y="0"/>
                  </a:lnTo>
                  <a:lnTo>
                    <a:pt x="1577757" y="2077617"/>
                  </a:lnTo>
                  <a:lnTo>
                    <a:pt x="0" y="2077617"/>
                  </a:lnTo>
                  <a:close/>
                </a:path>
              </a:pathLst>
            </a:custGeom>
            <a:solidFill>
              <a:srgbClr val="28313A"/>
            </a:solidFill>
          </p:spPr>
        </p:sp>
        <p:sp>
          <p:nvSpPr>
            <p:cNvPr name="TextBox 7" id="7"/>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8" id="8"/>
          <p:cNvGrpSpPr/>
          <p:nvPr/>
        </p:nvGrpSpPr>
        <p:grpSpPr>
          <a:xfrm rot="0">
            <a:off x="1276054" y="761983"/>
            <a:ext cx="6097074" cy="8754064"/>
            <a:chOff x="0" y="0"/>
            <a:chExt cx="8129432" cy="11672085"/>
          </a:xfrm>
        </p:grpSpPr>
        <p:pic>
          <p:nvPicPr>
            <p:cNvPr name="Picture 9" id="9"/>
            <p:cNvPicPr>
              <a:picLocks noChangeAspect="true"/>
            </p:cNvPicPr>
            <p:nvPr/>
          </p:nvPicPr>
          <p:blipFill>
            <a:blip r:embed="rId2"/>
            <a:srcRect l="26798" t="0" r="26798" b="0"/>
            <a:stretch>
              <a:fillRect/>
            </a:stretch>
          </p:blipFill>
          <p:spPr>
            <a:xfrm>
              <a:off x="0" y="0"/>
              <a:ext cx="8129432" cy="11672085"/>
            </a:xfrm>
            <a:prstGeom prst="rect">
              <a:avLst/>
            </a:prstGeom>
          </p:spPr>
        </p:pic>
      </p:grpSp>
      <p:sp>
        <p:nvSpPr>
          <p:cNvPr name="TextBox 10" id="10"/>
          <p:cNvSpPr txBox="true"/>
          <p:nvPr/>
        </p:nvSpPr>
        <p:spPr>
          <a:xfrm rot="0">
            <a:off x="8859565" y="1065034"/>
            <a:ext cx="6176362" cy="934721"/>
          </a:xfrm>
          <a:prstGeom prst="rect">
            <a:avLst/>
          </a:prstGeom>
        </p:spPr>
        <p:txBody>
          <a:bodyPr anchor="t" rtlCol="false" tIns="0" lIns="0" bIns="0" rIns="0">
            <a:spAutoFit/>
          </a:bodyPr>
          <a:lstStyle/>
          <a:p>
            <a:pPr>
              <a:lnSpc>
                <a:spcPts val="7279"/>
              </a:lnSpc>
            </a:pPr>
            <a:r>
              <a:rPr lang="en-US" sz="5199">
                <a:solidFill>
                  <a:srgbClr val="424242"/>
                </a:solidFill>
                <a:latin typeface="Poppins Medium Bold"/>
              </a:rPr>
              <a:t>References</a:t>
            </a:r>
          </a:p>
        </p:txBody>
      </p:sp>
      <p:sp>
        <p:nvSpPr>
          <p:cNvPr name="TextBox 11" id="11"/>
          <p:cNvSpPr txBox="true"/>
          <p:nvPr/>
        </p:nvSpPr>
        <p:spPr>
          <a:xfrm rot="0">
            <a:off x="8554933" y="2491022"/>
            <a:ext cx="8928924" cy="1916472"/>
          </a:xfrm>
          <a:prstGeom prst="rect">
            <a:avLst/>
          </a:prstGeom>
        </p:spPr>
        <p:txBody>
          <a:bodyPr anchor="t" rtlCol="false" tIns="0" lIns="0" bIns="0" rIns="0">
            <a:spAutoFit/>
          </a:bodyPr>
          <a:lstStyle/>
          <a:p>
            <a:pPr>
              <a:lnSpc>
                <a:spcPts val="3042"/>
              </a:lnSpc>
            </a:pPr>
            <a:r>
              <a:rPr lang="en-US" sz="2173">
                <a:solidFill>
                  <a:srgbClr val="424242"/>
                </a:solidFill>
                <a:latin typeface="Poppins Medium"/>
              </a:rPr>
              <a:t>[1] Bhushan Kinge, Shrinivas Mandhare, Pranali Chavan, S. M. Chaware4, 2022, Resume Screening Using Machine Learning and NLP : A Proposed System, International Journal of Scientific Research in Computer Science, Engineering and Information Technology ISSN : 2456-3307 [.]</a:t>
            </a:r>
          </a:p>
        </p:txBody>
      </p:sp>
      <p:sp>
        <p:nvSpPr>
          <p:cNvPr name="TextBox 12" id="12"/>
          <p:cNvSpPr txBox="true"/>
          <p:nvPr/>
        </p:nvSpPr>
        <p:spPr>
          <a:xfrm rot="0">
            <a:off x="8554933" y="4902793"/>
            <a:ext cx="8928924" cy="1154472"/>
          </a:xfrm>
          <a:prstGeom prst="rect">
            <a:avLst/>
          </a:prstGeom>
        </p:spPr>
        <p:txBody>
          <a:bodyPr anchor="t" rtlCol="false" tIns="0" lIns="0" bIns="0" rIns="0">
            <a:spAutoFit/>
          </a:bodyPr>
          <a:lstStyle/>
          <a:p>
            <a:pPr>
              <a:lnSpc>
                <a:spcPts val="3042"/>
              </a:lnSpc>
            </a:pPr>
            <a:r>
              <a:rPr lang="en-US" sz="2173">
                <a:solidFill>
                  <a:srgbClr val="424242"/>
                </a:solidFill>
                <a:latin typeface="Poppins Medium"/>
              </a:rPr>
              <a:t>[2] MUNGI NAGA VENKATA SAI RAGHAVENDRA, 2022, RESUME SCREENING USING MACHINE LEARNING, Department of Computer Science and System Engineering ,  ISSN:0377-9254 </a:t>
            </a:r>
            <a:r>
              <a:rPr lang="en-US" sz="2173" u="sng">
                <a:solidFill>
                  <a:srgbClr val="424242"/>
                </a:solidFill>
                <a:latin typeface="Poppins Medium"/>
                <a:hlinkClick r:id="rId3" tooltip="https://jespublication.com/upload/2022-V13I9053.pdf"/>
              </a:rPr>
              <a: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2437" r="0" b="12437"/>
          <a:stretch>
            <a:fillRect/>
          </a:stretch>
        </p:blipFill>
        <p:spPr>
          <a:xfrm>
            <a:off x="0" y="0"/>
            <a:ext cx="18288000" cy="10287000"/>
          </a:xfrm>
          <a:prstGeom prst="rect">
            <a:avLst/>
          </a:prstGeom>
        </p:spPr>
      </p:pic>
      <p:grpSp>
        <p:nvGrpSpPr>
          <p:cNvPr name="Group 3" id="3"/>
          <p:cNvGrpSpPr/>
          <p:nvPr/>
        </p:nvGrpSpPr>
        <p:grpSpPr>
          <a:xfrm rot="0">
            <a:off x="0" y="0"/>
            <a:ext cx="18288000" cy="10287000"/>
            <a:chOff x="0" y="0"/>
            <a:chExt cx="4816593" cy="2709333"/>
          </a:xfrm>
        </p:grpSpPr>
        <p:sp>
          <p:nvSpPr>
            <p:cNvPr name="Freeform 4" id="4"/>
            <p:cNvSpPr/>
            <p:nvPr/>
          </p:nvSpPr>
          <p:spPr>
            <a:xfrm>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0000">
                <a:alpha val="74902"/>
              </a:srgbClr>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6487700" y="857250"/>
            <a:ext cx="6176362" cy="1092837"/>
          </a:xfrm>
          <a:prstGeom prst="rect">
            <a:avLst/>
          </a:prstGeom>
        </p:spPr>
        <p:txBody>
          <a:bodyPr anchor="t" rtlCol="false" tIns="0" lIns="0" bIns="0" rIns="0">
            <a:spAutoFit/>
          </a:bodyPr>
          <a:lstStyle/>
          <a:p>
            <a:pPr>
              <a:lnSpc>
                <a:spcPts val="8539"/>
              </a:lnSpc>
            </a:pPr>
            <a:r>
              <a:rPr lang="en-US" sz="6099">
                <a:solidFill>
                  <a:srgbClr val="FFFFFF"/>
                </a:solidFill>
                <a:latin typeface="Poppins Medium Bold"/>
              </a:rPr>
              <a:t>Everyday-Work</a:t>
            </a:r>
          </a:p>
        </p:txBody>
      </p:sp>
      <p:grpSp>
        <p:nvGrpSpPr>
          <p:cNvPr name="Group 7" id="7"/>
          <p:cNvGrpSpPr/>
          <p:nvPr/>
        </p:nvGrpSpPr>
        <p:grpSpPr>
          <a:xfrm rot="0">
            <a:off x="0" y="7130453"/>
            <a:ext cx="6255684" cy="3156547"/>
            <a:chOff x="0" y="0"/>
            <a:chExt cx="1647588" cy="831354"/>
          </a:xfrm>
        </p:grpSpPr>
        <p:sp>
          <p:nvSpPr>
            <p:cNvPr name="Freeform 8" id="8"/>
            <p:cNvSpPr/>
            <p:nvPr/>
          </p:nvSpPr>
          <p:spPr>
            <a:xfrm>
              <a:off x="0" y="0"/>
              <a:ext cx="1647588" cy="831354"/>
            </a:xfrm>
            <a:custGeom>
              <a:avLst/>
              <a:gdLst/>
              <a:ahLst/>
              <a:cxnLst/>
              <a:rect r="r" b="b" t="t" l="l"/>
              <a:pathLst>
                <a:path h="831354" w="1647588">
                  <a:moveTo>
                    <a:pt x="0" y="0"/>
                  </a:moveTo>
                  <a:lnTo>
                    <a:pt x="1647588" y="0"/>
                  </a:lnTo>
                  <a:lnTo>
                    <a:pt x="1647588" y="831354"/>
                  </a:lnTo>
                  <a:lnTo>
                    <a:pt x="0" y="831354"/>
                  </a:lnTo>
                  <a:close/>
                </a:path>
              </a:pathLst>
            </a:custGeom>
            <a:solidFill>
              <a:srgbClr val="28313A"/>
            </a:solidFill>
          </p:spPr>
        </p:sp>
        <p:sp>
          <p:nvSpPr>
            <p:cNvPr name="TextBox 9" id="9"/>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0" id="10"/>
          <p:cNvGrpSpPr/>
          <p:nvPr/>
        </p:nvGrpSpPr>
        <p:grpSpPr>
          <a:xfrm rot="0">
            <a:off x="6255684" y="7130453"/>
            <a:ext cx="6640395" cy="3156547"/>
            <a:chOff x="0" y="0"/>
            <a:chExt cx="1748911" cy="831354"/>
          </a:xfrm>
        </p:grpSpPr>
        <p:sp>
          <p:nvSpPr>
            <p:cNvPr name="Freeform 11" id="11"/>
            <p:cNvSpPr/>
            <p:nvPr/>
          </p:nvSpPr>
          <p:spPr>
            <a:xfrm>
              <a:off x="0" y="0"/>
              <a:ext cx="1748911" cy="831354"/>
            </a:xfrm>
            <a:custGeom>
              <a:avLst/>
              <a:gdLst/>
              <a:ahLst/>
              <a:cxnLst/>
              <a:rect r="r" b="b" t="t" l="l"/>
              <a:pathLst>
                <a:path h="831354" w="1748911">
                  <a:moveTo>
                    <a:pt x="0" y="0"/>
                  </a:moveTo>
                  <a:lnTo>
                    <a:pt x="1748911" y="0"/>
                  </a:lnTo>
                  <a:lnTo>
                    <a:pt x="1748911" y="831354"/>
                  </a:lnTo>
                  <a:lnTo>
                    <a:pt x="0" y="831354"/>
                  </a:lnTo>
                  <a:close/>
                </a:path>
              </a:pathLst>
            </a:custGeom>
            <a:solidFill>
              <a:srgbClr val="000000"/>
            </a:solidFill>
          </p:spPr>
        </p:sp>
        <p:sp>
          <p:nvSpPr>
            <p:cNvPr name="TextBox 12" id="12"/>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3" id="13"/>
          <p:cNvGrpSpPr/>
          <p:nvPr/>
        </p:nvGrpSpPr>
        <p:grpSpPr>
          <a:xfrm rot="0">
            <a:off x="12423515" y="7130453"/>
            <a:ext cx="5864485" cy="3156547"/>
            <a:chOff x="0" y="0"/>
            <a:chExt cx="1544556" cy="831354"/>
          </a:xfrm>
        </p:grpSpPr>
        <p:sp>
          <p:nvSpPr>
            <p:cNvPr name="Freeform 14" id="14"/>
            <p:cNvSpPr/>
            <p:nvPr/>
          </p:nvSpPr>
          <p:spPr>
            <a:xfrm>
              <a:off x="0" y="0"/>
              <a:ext cx="1544556" cy="831354"/>
            </a:xfrm>
            <a:custGeom>
              <a:avLst/>
              <a:gdLst/>
              <a:ahLst/>
              <a:cxnLst/>
              <a:rect r="r" b="b" t="t" l="l"/>
              <a:pathLst>
                <a:path h="831354" w="1544556">
                  <a:moveTo>
                    <a:pt x="0" y="0"/>
                  </a:moveTo>
                  <a:lnTo>
                    <a:pt x="1544556" y="0"/>
                  </a:lnTo>
                  <a:lnTo>
                    <a:pt x="1544556" y="831354"/>
                  </a:lnTo>
                  <a:lnTo>
                    <a:pt x="0" y="831354"/>
                  </a:lnTo>
                  <a:close/>
                </a:path>
              </a:pathLst>
            </a:custGeom>
            <a:solidFill>
              <a:srgbClr val="4B4848"/>
            </a:solidFill>
          </p:spPr>
        </p:sp>
        <p:sp>
          <p:nvSpPr>
            <p:cNvPr name="TextBox 15" id="15"/>
            <p:cNvSpPr txBox="true"/>
            <p:nvPr/>
          </p:nvSpPr>
          <p:spPr>
            <a:xfrm>
              <a:off x="0" y="-66675"/>
              <a:ext cx="812800" cy="879475"/>
            </a:xfrm>
            <a:prstGeom prst="rect">
              <a:avLst/>
            </a:prstGeom>
          </p:spPr>
          <p:txBody>
            <a:bodyPr anchor="ctr" rtlCol="false" tIns="50800" lIns="50800" bIns="50800" rIns="50800"/>
            <a:lstStyle/>
            <a:p>
              <a:pPr algn="ctr">
                <a:lnSpc>
                  <a:spcPts val="2800"/>
                </a:lnSpc>
              </a:pPr>
            </a:p>
          </p:txBody>
        </p:sp>
      </p:grpSp>
      <p:grpSp>
        <p:nvGrpSpPr>
          <p:cNvPr name="Group 16" id="16"/>
          <p:cNvGrpSpPr/>
          <p:nvPr/>
        </p:nvGrpSpPr>
        <p:grpSpPr>
          <a:xfrm rot="0">
            <a:off x="404437" y="4134114"/>
            <a:ext cx="17575672" cy="1661009"/>
            <a:chOff x="0" y="0"/>
            <a:chExt cx="4628983" cy="437467"/>
          </a:xfrm>
        </p:grpSpPr>
        <p:sp>
          <p:nvSpPr>
            <p:cNvPr name="Freeform 17" id="17"/>
            <p:cNvSpPr/>
            <p:nvPr/>
          </p:nvSpPr>
          <p:spPr>
            <a:xfrm>
              <a:off x="0" y="0"/>
              <a:ext cx="4628983" cy="437467"/>
            </a:xfrm>
            <a:custGeom>
              <a:avLst/>
              <a:gdLst/>
              <a:ahLst/>
              <a:cxnLst/>
              <a:rect r="r" b="b" t="t" l="l"/>
              <a:pathLst>
                <a:path h="437467" w="4628983">
                  <a:moveTo>
                    <a:pt x="7048" y="0"/>
                  </a:moveTo>
                  <a:lnTo>
                    <a:pt x="4621935" y="0"/>
                  </a:lnTo>
                  <a:cubicBezTo>
                    <a:pt x="4625828" y="0"/>
                    <a:pt x="4628983" y="3155"/>
                    <a:pt x="4628983" y="7048"/>
                  </a:cubicBezTo>
                  <a:lnTo>
                    <a:pt x="4628983" y="430420"/>
                  </a:lnTo>
                  <a:cubicBezTo>
                    <a:pt x="4628983" y="432289"/>
                    <a:pt x="4628241" y="434081"/>
                    <a:pt x="4626919" y="435403"/>
                  </a:cubicBezTo>
                  <a:cubicBezTo>
                    <a:pt x="4625598" y="436725"/>
                    <a:pt x="4623805" y="437467"/>
                    <a:pt x="4621935" y="437467"/>
                  </a:cubicBezTo>
                  <a:lnTo>
                    <a:pt x="7048" y="437467"/>
                  </a:lnTo>
                  <a:cubicBezTo>
                    <a:pt x="5179" y="437467"/>
                    <a:pt x="3386" y="436725"/>
                    <a:pt x="2064" y="435403"/>
                  </a:cubicBezTo>
                  <a:cubicBezTo>
                    <a:pt x="743" y="434081"/>
                    <a:pt x="0" y="432289"/>
                    <a:pt x="0" y="430420"/>
                  </a:cubicBezTo>
                  <a:lnTo>
                    <a:pt x="0" y="7048"/>
                  </a:lnTo>
                  <a:cubicBezTo>
                    <a:pt x="0" y="5179"/>
                    <a:pt x="743" y="3386"/>
                    <a:pt x="2064" y="2064"/>
                  </a:cubicBezTo>
                  <a:cubicBezTo>
                    <a:pt x="3386" y="743"/>
                    <a:pt x="5179" y="0"/>
                    <a:pt x="7048" y="0"/>
                  </a:cubicBezTo>
                  <a:close/>
                </a:path>
              </a:pathLst>
            </a:custGeom>
            <a:solidFill>
              <a:srgbClr val="A6A6A6"/>
            </a:solidFill>
          </p:spPr>
        </p:sp>
        <p:sp>
          <p:nvSpPr>
            <p:cNvPr name="TextBox 18" id="18"/>
            <p:cNvSpPr txBox="true"/>
            <p:nvPr/>
          </p:nvSpPr>
          <p:spPr>
            <a:xfrm>
              <a:off x="0" y="-85725"/>
              <a:ext cx="812800" cy="898525"/>
            </a:xfrm>
            <a:prstGeom prst="rect">
              <a:avLst/>
            </a:prstGeom>
          </p:spPr>
          <p:txBody>
            <a:bodyPr anchor="ctr" rtlCol="false" tIns="50800" lIns="50800" bIns="50800" rIns="50800"/>
            <a:lstStyle/>
            <a:p>
              <a:pPr algn="ctr">
                <a:lnSpc>
                  <a:spcPts val="4480"/>
                </a:lnSpc>
              </a:pPr>
              <a:r>
                <a:rPr lang="en-US" sz="3200">
                  <a:solidFill>
                    <a:srgbClr val="000000"/>
                  </a:solidFill>
                  <a:latin typeface="Poppins Bold"/>
                </a:rPr>
                <a:t>Week 4:  February 13-February 19</a:t>
              </a:r>
            </a:p>
          </p:txBody>
        </p:sp>
      </p:grpSp>
      <p:pic>
        <p:nvPicPr>
          <p:cNvPr name="Picture 19" id="1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562409" y="7971403"/>
            <a:ext cx="932582" cy="932582"/>
          </a:xfrm>
          <a:prstGeom prst="rect">
            <a:avLst/>
          </a:prstGeom>
        </p:spPr>
      </p:pic>
      <p:sp>
        <p:nvSpPr>
          <p:cNvPr name="TextBox 20" id="20"/>
          <p:cNvSpPr txBox="true"/>
          <p:nvPr/>
        </p:nvSpPr>
        <p:spPr>
          <a:xfrm rot="0">
            <a:off x="1816144" y="7192971"/>
            <a:ext cx="4302612" cy="1893570"/>
          </a:xfrm>
          <a:prstGeom prst="rect">
            <a:avLst/>
          </a:prstGeom>
        </p:spPr>
        <p:txBody>
          <a:bodyPr anchor="t" rtlCol="false" tIns="0" lIns="0" bIns="0" rIns="0">
            <a:spAutoFit/>
          </a:bodyPr>
          <a:lstStyle/>
          <a:p>
            <a:pPr>
              <a:lnSpc>
                <a:spcPts val="3780"/>
              </a:lnSpc>
            </a:pPr>
            <a:r>
              <a:rPr lang="en-US" sz="2700">
                <a:solidFill>
                  <a:srgbClr val="EFEFEF"/>
                </a:solidFill>
                <a:latin typeface="Archivo Black Bold"/>
              </a:rPr>
              <a:t>Kalash(E21CSEU0357) </a:t>
            </a:r>
          </a:p>
          <a:p>
            <a:pPr>
              <a:lnSpc>
                <a:spcPts val="3780"/>
              </a:lnSpc>
            </a:pPr>
            <a:r>
              <a:rPr lang="en-US" sz="2700">
                <a:solidFill>
                  <a:srgbClr val="EFEFEF"/>
                </a:solidFill>
                <a:latin typeface="Clear Sans Regular"/>
              </a:rPr>
              <a:t>Report Citation, read many research papers and did comparative analysis</a:t>
            </a:r>
          </a:p>
        </p:txBody>
      </p:sp>
      <p:sp>
        <p:nvSpPr>
          <p:cNvPr name="TextBox 21" id="21"/>
          <p:cNvSpPr txBox="true"/>
          <p:nvPr/>
        </p:nvSpPr>
        <p:spPr>
          <a:xfrm rot="0">
            <a:off x="7913691" y="7229171"/>
            <a:ext cx="4243124" cy="2369820"/>
          </a:xfrm>
          <a:prstGeom prst="rect">
            <a:avLst/>
          </a:prstGeom>
        </p:spPr>
        <p:txBody>
          <a:bodyPr anchor="t" rtlCol="false" tIns="0" lIns="0" bIns="0" rIns="0">
            <a:spAutoFit/>
          </a:bodyPr>
          <a:lstStyle/>
          <a:p>
            <a:pPr>
              <a:lnSpc>
                <a:spcPts val="3779"/>
              </a:lnSpc>
            </a:pPr>
            <a:r>
              <a:rPr lang="en-US" sz="2700">
                <a:solidFill>
                  <a:srgbClr val="EFEFEF"/>
                </a:solidFill>
                <a:latin typeface="Archivo Black Bold"/>
              </a:rPr>
              <a:t>Aditya(E21CSEU0312)</a:t>
            </a:r>
          </a:p>
          <a:p>
            <a:pPr>
              <a:lnSpc>
                <a:spcPts val="3779"/>
              </a:lnSpc>
              <a:spcBef>
                <a:spcPct val="0"/>
              </a:spcBef>
            </a:pPr>
            <a:r>
              <a:rPr lang="en-US" sz="2700">
                <a:solidFill>
                  <a:srgbClr val="EFEFEF"/>
                </a:solidFill>
                <a:latin typeface="Clear Sans Regular"/>
              </a:rPr>
              <a:t>T</a:t>
            </a:r>
            <a:r>
              <a:rPr lang="en-US" sz="2700">
                <a:solidFill>
                  <a:srgbClr val="EFEFEF"/>
                </a:solidFill>
                <a:latin typeface="Clear Sans Regular"/>
              </a:rPr>
              <a:t>raining and testing of each models made from modules used in the project</a:t>
            </a:r>
          </a:p>
        </p:txBody>
      </p:sp>
      <p:sp>
        <p:nvSpPr>
          <p:cNvPr name="TextBox 22" id="22"/>
          <p:cNvSpPr txBox="true"/>
          <p:nvPr/>
        </p:nvSpPr>
        <p:spPr>
          <a:xfrm rot="0">
            <a:off x="13891919" y="7291407"/>
            <a:ext cx="4346581" cy="1417320"/>
          </a:xfrm>
          <a:prstGeom prst="rect">
            <a:avLst/>
          </a:prstGeom>
        </p:spPr>
        <p:txBody>
          <a:bodyPr anchor="t" rtlCol="false" tIns="0" lIns="0" bIns="0" rIns="0">
            <a:spAutoFit/>
          </a:bodyPr>
          <a:lstStyle/>
          <a:p>
            <a:pPr>
              <a:lnSpc>
                <a:spcPts val="3779"/>
              </a:lnSpc>
            </a:pPr>
            <a:r>
              <a:rPr lang="en-US" sz="2700">
                <a:solidFill>
                  <a:srgbClr val="EFEFEF"/>
                </a:solidFill>
                <a:latin typeface="Archivo Black Bold"/>
              </a:rPr>
              <a:t>Jaya(E21CSEU0348)</a:t>
            </a:r>
          </a:p>
          <a:p>
            <a:pPr>
              <a:lnSpc>
                <a:spcPts val="3779"/>
              </a:lnSpc>
              <a:spcBef>
                <a:spcPct val="0"/>
              </a:spcBef>
            </a:pPr>
            <a:r>
              <a:rPr lang="en-US" sz="2700">
                <a:solidFill>
                  <a:srgbClr val="EFEFEF"/>
                </a:solidFill>
                <a:latin typeface="Clear Sans Regular"/>
              </a:rPr>
              <a:t>D</a:t>
            </a:r>
            <a:r>
              <a:rPr lang="en-US" sz="2700">
                <a:solidFill>
                  <a:srgbClr val="EFEFEF"/>
                </a:solidFill>
                <a:latin typeface="Clear Sans Regular"/>
              </a:rPr>
              <a:t>esigning of Home Page of our Website</a:t>
            </a:r>
          </a:p>
        </p:txBody>
      </p:sp>
      <p:pic>
        <p:nvPicPr>
          <p:cNvPr name="Picture 23" id="23"/>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6552055" y="7971403"/>
            <a:ext cx="1066361" cy="932582"/>
          </a:xfrm>
          <a:prstGeom prst="rect">
            <a:avLst/>
          </a:prstGeom>
        </p:spPr>
      </p:pic>
      <p:pic>
        <p:nvPicPr>
          <p:cNvPr name="Picture 24" id="2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2664062" y="7976366"/>
            <a:ext cx="932582" cy="93258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DAFbsceqCUk</dc:identifier>
  <dcterms:modified xsi:type="dcterms:W3CDTF">2011-08-01T06:04:30Z</dcterms:modified>
  <cp:revision>1</cp:revision>
  <dc:title>Copy of Ghodke Aditya Rao</dc:title>
</cp:coreProperties>
</file>

<file path=docProps/thumbnail.jpeg>
</file>